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8" r:id="rId1"/>
  </p:sldMasterIdLst>
  <p:notesMasterIdLst>
    <p:notesMasterId r:id="rId68"/>
  </p:notesMasterIdLst>
  <p:handoutMasterIdLst>
    <p:handoutMasterId r:id="rId69"/>
  </p:handoutMasterIdLst>
  <p:sldIdLst>
    <p:sldId id="256" r:id="rId2"/>
    <p:sldId id="257" r:id="rId3"/>
    <p:sldId id="260" r:id="rId4"/>
    <p:sldId id="258" r:id="rId5"/>
    <p:sldId id="313" r:id="rId6"/>
    <p:sldId id="261" r:id="rId7"/>
    <p:sldId id="314" r:id="rId8"/>
    <p:sldId id="262" r:id="rId9"/>
    <p:sldId id="345" r:id="rId10"/>
    <p:sldId id="264" r:id="rId11"/>
    <p:sldId id="346" r:id="rId12"/>
    <p:sldId id="322" r:id="rId13"/>
    <p:sldId id="268" r:id="rId14"/>
    <p:sldId id="344" r:id="rId15"/>
    <p:sldId id="277" r:id="rId16"/>
    <p:sldId id="278" r:id="rId17"/>
    <p:sldId id="285" r:id="rId18"/>
    <p:sldId id="340" r:id="rId19"/>
    <p:sldId id="320" r:id="rId20"/>
    <p:sldId id="315" r:id="rId21"/>
    <p:sldId id="316" r:id="rId22"/>
    <p:sldId id="265" r:id="rId23"/>
    <p:sldId id="269" r:id="rId24"/>
    <p:sldId id="325" r:id="rId25"/>
    <p:sldId id="326" r:id="rId26"/>
    <p:sldId id="328" r:id="rId27"/>
    <p:sldId id="338" r:id="rId28"/>
    <p:sldId id="343" r:id="rId29"/>
    <p:sldId id="308" r:id="rId30"/>
    <p:sldId id="339" r:id="rId31"/>
    <p:sldId id="330" r:id="rId32"/>
    <p:sldId id="307" r:id="rId33"/>
    <p:sldId id="332" r:id="rId34"/>
    <p:sldId id="274" r:id="rId35"/>
    <p:sldId id="295" r:id="rId36"/>
    <p:sldId id="298" r:id="rId37"/>
    <p:sldId id="333" r:id="rId38"/>
    <p:sldId id="334" r:id="rId39"/>
    <p:sldId id="336" r:id="rId40"/>
    <p:sldId id="276" r:id="rId41"/>
    <p:sldId id="337" r:id="rId42"/>
    <p:sldId id="331" r:id="rId43"/>
    <p:sldId id="342" r:id="rId44"/>
    <p:sldId id="335" r:id="rId45"/>
    <p:sldId id="279" r:id="rId46"/>
    <p:sldId id="317" r:id="rId47"/>
    <p:sldId id="318" r:id="rId48"/>
    <p:sldId id="319" r:id="rId49"/>
    <p:sldId id="306" r:id="rId50"/>
    <p:sldId id="324" r:id="rId51"/>
    <p:sldId id="323" r:id="rId52"/>
    <p:sldId id="296" r:id="rId53"/>
    <p:sldId id="297" r:id="rId54"/>
    <p:sldId id="282" r:id="rId55"/>
    <p:sldId id="283" r:id="rId56"/>
    <p:sldId id="284" r:id="rId57"/>
    <p:sldId id="302" r:id="rId58"/>
    <p:sldId id="304" r:id="rId59"/>
    <p:sldId id="303" r:id="rId60"/>
    <p:sldId id="281" r:id="rId61"/>
    <p:sldId id="263" r:id="rId62"/>
    <p:sldId id="299" r:id="rId63"/>
    <p:sldId id="287" r:id="rId64"/>
    <p:sldId id="286" r:id="rId65"/>
    <p:sldId id="300" r:id="rId66"/>
    <p:sldId id="32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kram Vadiraj Katti" initials="VVK" lastIdx="2" clrIdx="0">
    <p:extLst>
      <p:ext uri="{19B8F6BF-5375-455C-9EA6-DF929625EA0E}">
        <p15:presenceInfo xmlns:p15="http://schemas.microsoft.com/office/powerpoint/2012/main" userId="Vikram Vadiraj Katti" providerId="None"/>
      </p:ext>
    </p:extLst>
  </p:cmAuthor>
  <p:cmAuthor id="2" name="vikram katti" initials="vk" lastIdx="1" clrIdx="1">
    <p:extLst>
      <p:ext uri="{19B8F6BF-5375-455C-9EA6-DF929625EA0E}">
        <p15:presenceInfo xmlns:p15="http://schemas.microsoft.com/office/powerpoint/2012/main" userId="vikram katt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42" autoAdjust="0"/>
    <p:restoredTop sz="74297" autoAdjust="0"/>
  </p:normalViewPr>
  <p:slideViewPr>
    <p:cSldViewPr snapToGrid="0">
      <p:cViewPr>
        <p:scale>
          <a:sx n="63" d="100"/>
          <a:sy n="63" d="100"/>
        </p:scale>
        <p:origin x="1097" y="19"/>
      </p:cViewPr>
      <p:guideLst/>
    </p:cSldViewPr>
  </p:slideViewPr>
  <p:notesTextViewPr>
    <p:cViewPr>
      <p:scale>
        <a:sx n="3" d="2"/>
        <a:sy n="3" d="2"/>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Research\Research\Thesis\KS%20va%20knee%20eqm%20ang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53727034120735"/>
          <c:y val="0.17634259259259263"/>
          <c:w val="0.79962729658792653"/>
          <c:h val="0.62271617089530473"/>
        </c:manualLayout>
      </c:layout>
      <c:scatterChart>
        <c:scatterStyle val="smoothMarker"/>
        <c:varyColors val="0"/>
        <c:ser>
          <c:idx val="0"/>
          <c:order val="0"/>
          <c:tx>
            <c:strRef>
              <c:f>Sheet1!$B$1</c:f>
              <c:strCache>
                <c:ptCount val="1"/>
                <c:pt idx="0">
                  <c:v>Knee equilibrium angle</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Sheet1!$A$2:$A$8</c:f>
              <c:numCache>
                <c:formatCode>General</c:formatCode>
                <c:ptCount val="7"/>
                <c:pt idx="0">
                  <c:v>15</c:v>
                </c:pt>
                <c:pt idx="1">
                  <c:v>20</c:v>
                </c:pt>
                <c:pt idx="2">
                  <c:v>30</c:v>
                </c:pt>
                <c:pt idx="3">
                  <c:v>40</c:v>
                </c:pt>
                <c:pt idx="4">
                  <c:v>50</c:v>
                </c:pt>
                <c:pt idx="5">
                  <c:v>60</c:v>
                </c:pt>
                <c:pt idx="6">
                  <c:v>70</c:v>
                </c:pt>
              </c:numCache>
            </c:numRef>
          </c:xVal>
          <c:yVal>
            <c:numRef>
              <c:f>Sheet1!$B$2:$B$8</c:f>
              <c:numCache>
                <c:formatCode>General</c:formatCode>
                <c:ptCount val="7"/>
                <c:pt idx="0">
                  <c:v>53</c:v>
                </c:pt>
                <c:pt idx="1">
                  <c:v>60</c:v>
                </c:pt>
                <c:pt idx="2">
                  <c:v>69</c:v>
                </c:pt>
                <c:pt idx="3">
                  <c:v>77</c:v>
                </c:pt>
                <c:pt idx="4">
                  <c:v>85</c:v>
                </c:pt>
                <c:pt idx="5">
                  <c:v>92</c:v>
                </c:pt>
                <c:pt idx="6">
                  <c:v>98</c:v>
                </c:pt>
              </c:numCache>
            </c:numRef>
          </c:yVal>
          <c:smooth val="1"/>
          <c:extLst>
            <c:ext xmlns:c16="http://schemas.microsoft.com/office/drawing/2014/chart" uri="{C3380CC4-5D6E-409C-BE32-E72D297353CC}">
              <c16:uniqueId val="{00000000-4DF8-4A28-9394-72AF2DC02258}"/>
            </c:ext>
          </c:extLst>
        </c:ser>
        <c:dLbls>
          <c:showLegendKey val="0"/>
          <c:showVal val="0"/>
          <c:showCatName val="0"/>
          <c:showSerName val="0"/>
          <c:showPercent val="0"/>
          <c:showBubbleSize val="0"/>
        </c:dLbls>
        <c:axId val="322114384"/>
        <c:axId val="322116352"/>
      </c:scatterChart>
      <c:valAx>
        <c:axId val="322114384"/>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Cambria" panose="02040503050406030204" pitchFamily="18" charset="0"/>
                    <a:ea typeface="Cambria" panose="02040503050406030204" pitchFamily="18" charset="0"/>
                    <a:cs typeface="+mn-cs"/>
                  </a:defRPr>
                </a:pPr>
                <a:r>
                  <a:rPr lang="en-US" sz="1800">
                    <a:solidFill>
                      <a:schemeClr val="tx1"/>
                    </a:solidFill>
                    <a:latin typeface="Cambria" panose="02040503050406030204" pitchFamily="18" charset="0"/>
                    <a:ea typeface="Cambria" panose="02040503050406030204" pitchFamily="18" charset="0"/>
                  </a:rPr>
                  <a:t>Knee Spring (lbs)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2116352"/>
        <c:crosses val="autoZero"/>
        <c:crossBetween val="midCat"/>
      </c:valAx>
      <c:valAx>
        <c:axId val="32211635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Cambria" panose="02040503050406030204" pitchFamily="18" charset="0"/>
                    <a:ea typeface="Cambria" panose="02040503050406030204" pitchFamily="18" charset="0"/>
                    <a:cs typeface="+mn-cs"/>
                  </a:defRPr>
                </a:pPr>
                <a:r>
                  <a:rPr lang="en-US" sz="1800">
                    <a:latin typeface="Cambria" panose="02040503050406030204" pitchFamily="18" charset="0"/>
                    <a:ea typeface="Cambria" panose="02040503050406030204" pitchFamily="18" charset="0"/>
                  </a:rPr>
                  <a:t>Knee Equilibrium</a:t>
                </a:r>
                <a:r>
                  <a:rPr lang="en-US" sz="1800" baseline="0">
                    <a:latin typeface="Cambria" panose="02040503050406030204" pitchFamily="18" charset="0"/>
                    <a:ea typeface="Cambria" panose="02040503050406030204" pitchFamily="18" charset="0"/>
                  </a:rPr>
                  <a:t> Angle (deg)</a:t>
                </a:r>
                <a:endParaRPr lang="en-US" sz="1800">
                  <a:latin typeface="Cambria" panose="02040503050406030204" pitchFamily="18" charset="0"/>
                  <a:ea typeface="Cambria" panose="02040503050406030204" pitchFamily="18"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2114384"/>
        <c:crosses val="autoZero"/>
        <c:crossBetween val="midCat"/>
      </c:valAx>
      <c:spPr>
        <a:noFill/>
        <a:ln>
          <a:noFill/>
        </a:ln>
        <a:effectLst/>
      </c:spPr>
    </c:plotArea>
    <c:plotVisOnly val="1"/>
    <c:dispBlanksAs val="gap"/>
    <c:showDLblsOverMax val="0"/>
    <c:extLst/>
  </c:chart>
  <c:spPr>
    <a:solidFill>
      <a:schemeClr val="bg1"/>
    </a:solidFill>
    <a:ln w="9525" cap="flat" cmpd="sng" algn="ctr">
      <a:solidFill>
        <a:schemeClr val="bg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DECEDB-042D-4874-B0C7-F4011C3BBB90}" type="datetimeFigureOut">
              <a:rPr lang="en-US" smtClean="0"/>
              <a:t>7/9/2019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53785D-D82A-49C8-BB69-8CCDE0D0942B}" type="slidenum">
              <a:rPr lang="en-US" smtClean="0"/>
              <a:t>‹#›</a:t>
            </a:fld>
            <a:endParaRPr lang="en-US"/>
          </a:p>
        </p:txBody>
      </p:sp>
    </p:spTree>
    <p:extLst>
      <p:ext uri="{BB962C8B-B14F-4D97-AF65-F5344CB8AC3E}">
        <p14:creationId xmlns:p14="http://schemas.microsoft.com/office/powerpoint/2010/main" val="371922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D4AEC-60B2-4C76-9B6E-084012B9A399}" type="datetimeFigureOut">
              <a:rPr lang="en-US" smtClean="0"/>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0B6C9-C15D-4214-A92B-46A33B9BD3BB}" type="slidenum">
              <a:rPr lang="en-US" smtClean="0"/>
              <a:t>‹#›</a:t>
            </a:fld>
            <a:endParaRPr lang="en-US"/>
          </a:p>
        </p:txBody>
      </p:sp>
    </p:spTree>
    <p:extLst>
      <p:ext uri="{BB962C8B-B14F-4D97-AF65-F5344CB8AC3E}">
        <p14:creationId xmlns:p14="http://schemas.microsoft.com/office/powerpoint/2010/main" val="1056357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be presenting my thesis which is titled </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1</a:t>
            </a:fld>
            <a:endParaRPr lang="en-US"/>
          </a:p>
        </p:txBody>
      </p:sp>
    </p:spTree>
    <p:extLst>
      <p:ext uri="{BB962C8B-B14F-4D97-AF65-F5344CB8AC3E}">
        <p14:creationId xmlns:p14="http://schemas.microsoft.com/office/powerpoint/2010/main" val="1388592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11</a:t>
            </a:fld>
            <a:endParaRPr lang="en-US"/>
          </a:p>
        </p:txBody>
      </p:sp>
    </p:spTree>
    <p:extLst>
      <p:ext uri="{BB962C8B-B14F-4D97-AF65-F5344CB8AC3E}">
        <p14:creationId xmlns:p14="http://schemas.microsoft.com/office/powerpoint/2010/main" val="268803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on the left is the stepping sequence of a user walking with the FES-ESO.</a:t>
            </a:r>
          </a:p>
          <a:p>
            <a:r>
              <a:rPr lang="en-US"/>
              <a:t>If you focus on the right leg colored in red, when the quads are stimulated the knee extends which is shown from 2 to 3. In the figure shown on the right you can see that this motion stores energy in the energy transfer spring ETS and the knee spring KS.</a:t>
            </a:r>
          </a:p>
          <a:p>
            <a:r>
              <a:rPr lang="en-US"/>
              <a:t>Then the users knee is locked and they fall on to their heel as shown from 3 to 4</a:t>
            </a:r>
          </a:p>
          <a:p>
            <a:r>
              <a:rPr lang="en-US"/>
              <a:t>The hip is then unlocked causing the ETS to compress the hip spring HS which causes hip extension as shown from 4 to 8</a:t>
            </a:r>
          </a:p>
          <a:p>
            <a:r>
              <a:rPr lang="en-US"/>
              <a:t>Finally, both the hip and the knee are unlocked. This allows HS to extend at the hip, the KS to extend at the knee causing both the joints to flex as shown from 1 to 2. This cycle is repeated to accomplish gait</a:t>
            </a:r>
          </a:p>
        </p:txBody>
      </p:sp>
      <p:sp>
        <p:nvSpPr>
          <p:cNvPr id="4" name="Slide Number Placeholder 3"/>
          <p:cNvSpPr>
            <a:spLocks noGrp="1"/>
          </p:cNvSpPr>
          <p:nvPr>
            <p:ph type="sldNum" sz="quarter" idx="10"/>
          </p:nvPr>
        </p:nvSpPr>
        <p:spPr/>
        <p:txBody>
          <a:bodyPr/>
          <a:lstStyle/>
          <a:p>
            <a:fld id="{30D0B6C9-C15D-4214-A92B-46A33B9BD3BB}" type="slidenum">
              <a:rPr lang="en-US" smtClean="0"/>
              <a:t>12</a:t>
            </a:fld>
            <a:endParaRPr lang="en-US"/>
          </a:p>
        </p:txBody>
      </p:sp>
    </p:spTree>
    <p:extLst>
      <p:ext uri="{BB962C8B-B14F-4D97-AF65-F5344CB8AC3E}">
        <p14:creationId xmlns:p14="http://schemas.microsoft.com/office/powerpoint/2010/main" val="390738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Considerably </a:t>
            </a:r>
            <a:r>
              <a:rPr lang="en-IN" dirty="0"/>
              <a:t>lighter than </a:t>
            </a:r>
            <a:r>
              <a:rPr lang="en-IN" dirty="0" err="1"/>
              <a:t>comm</a:t>
            </a:r>
            <a:r>
              <a:rPr lang="en-IN" dirty="0"/>
              <a:t> </a:t>
            </a:r>
            <a:r>
              <a:rPr lang="en-IN" dirty="0" err="1"/>
              <a:t>exo</a:t>
            </a:r>
            <a:r>
              <a:rPr lang="en-IN" dirty="0"/>
              <a:t> , </a:t>
            </a:r>
            <a:r>
              <a:rPr lang="en-IN" dirty="0" err="1"/>
              <a:t>ekso</a:t>
            </a:r>
            <a:r>
              <a:rPr lang="en-IN" dirty="0"/>
              <a:t> 20kg</a:t>
            </a:r>
          </a:p>
          <a:p>
            <a:r>
              <a:rPr lang="en-IN" dirty="0"/>
              <a:t>Height range – reasonable range of link lengths</a:t>
            </a:r>
          </a:p>
          <a:p>
            <a:r>
              <a:rPr lang="en-IN" dirty="0"/>
              <a:t>Weight – reasonable </a:t>
            </a:r>
            <a:r>
              <a:rPr lang="en-IN"/>
              <a:t>structural strength without making it too heavy</a:t>
            </a:r>
            <a:endParaRPr lang="en-IN" dirty="0"/>
          </a:p>
          <a:p>
            <a:r>
              <a:rPr lang="en-IN" dirty="0"/>
              <a:t>For support, body is </a:t>
            </a:r>
            <a:r>
              <a:rPr lang="en-IN"/>
              <a:t>critical to avoid relative </a:t>
            </a:r>
            <a:r>
              <a:rPr lang="en-IN" dirty="0"/>
              <a:t>motion between the exoskeleton and the users leg</a:t>
            </a:r>
          </a:p>
          <a:p>
            <a:r>
              <a:rPr lang="en-IN" dirty="0"/>
              <a:t>Hip, Knee ROM – enable comfortable sitting position</a:t>
            </a:r>
          </a:p>
          <a:p>
            <a:r>
              <a:rPr lang="en-IN" dirty="0"/>
              <a:t>Holding torques – to </a:t>
            </a:r>
            <a:r>
              <a:rPr lang="en-IN"/>
              <a:t>prevent collapse</a:t>
            </a:r>
          </a:p>
          <a:p>
            <a:r>
              <a:rPr lang="en-IN"/>
              <a:t>Don/ doff time is less critical for this project as the aim here is to test the feasubility of the concept</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13</a:t>
            </a:fld>
            <a:endParaRPr lang="en-US"/>
          </a:p>
        </p:txBody>
      </p:sp>
    </p:spTree>
    <p:extLst>
      <p:ext uri="{BB962C8B-B14F-4D97-AF65-F5344CB8AC3E}">
        <p14:creationId xmlns:p14="http://schemas.microsoft.com/office/powerpoint/2010/main" val="291361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Essentially works like a clutch </a:t>
            </a:r>
          </a:p>
          <a:p>
            <a:r>
              <a:rPr lang="en-IN" dirty="0"/>
              <a:t>Braking system consists of hollow discs on a shaft and a wrap spring that is wound on the two discs</a:t>
            </a:r>
          </a:p>
          <a:p>
            <a:r>
              <a:rPr lang="en-IN" dirty="0"/>
              <a:t>One of the discs is rigidly fixed to the shaft and the other is free to rotate in the absence of a wrap spring</a:t>
            </a:r>
          </a:p>
          <a:p>
            <a:r>
              <a:rPr lang="en-IN" dirty="0"/>
              <a:t>In the presence of </a:t>
            </a:r>
            <a:r>
              <a:rPr lang="en-IN"/>
              <a:t>wrap spring if disc 2 roates in a direction that coils the springs on the discs, friction between the discs and the spring creates a gripping torque and stops the rotation of disc 2</a:t>
            </a:r>
          </a:p>
          <a:p>
            <a:r>
              <a:rPr lang="en-IN"/>
              <a:t>If disc 2 rotates in a direction that unwinds the spring on the discs then it is free to rotate</a:t>
            </a:r>
          </a:p>
          <a:p>
            <a:r>
              <a:rPr lang="en-IN"/>
              <a:t>Thus the wrap springs act as a unidirectional brake. The brake can be unlocked by a small displacement of the control tang in the direction that unwinds the spring on the discs</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15</a:t>
            </a:fld>
            <a:endParaRPr lang="en-US"/>
          </a:p>
        </p:txBody>
      </p:sp>
    </p:spTree>
    <p:extLst>
      <p:ext uri="{BB962C8B-B14F-4D97-AF65-F5344CB8AC3E}">
        <p14:creationId xmlns:p14="http://schemas.microsoft.com/office/powerpoint/2010/main" val="66006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wrap springs gripping torque equation is shown here. The key parameters that affect it are number of coils, friction, and interference between spring and discs</a:t>
            </a:r>
          </a:p>
          <a:p>
            <a:r>
              <a:rPr lang="en-IN"/>
              <a:t>The theoretical coefficient of friction ranges from 0.4 to 0.5 which means that theoretically the gripping torque is 3.7*10^6</a:t>
            </a:r>
          </a:p>
          <a:p>
            <a:r>
              <a:rPr lang="en-IN"/>
              <a:t>But oil on the discs will lead to a drop in coeff of friction to 0.1 which reduces the Tg to 13 Nm this is because of the exponential dependence of tg on friction</a:t>
            </a:r>
          </a:p>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16</a:t>
            </a:fld>
            <a:endParaRPr lang="en-US"/>
          </a:p>
        </p:txBody>
      </p:sp>
    </p:spTree>
    <p:extLst>
      <p:ext uri="{BB962C8B-B14F-4D97-AF65-F5344CB8AC3E}">
        <p14:creationId xmlns:p14="http://schemas.microsoft.com/office/powerpoint/2010/main" val="1318540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Hitec servo motors were used to control the locking and unlocking of the brakes</a:t>
            </a:r>
          </a:p>
          <a:p>
            <a:r>
              <a:rPr lang="en-IN"/>
              <a:t>These servos are light, compact and have a fast response time.</a:t>
            </a:r>
          </a:p>
          <a:p>
            <a:r>
              <a:rPr lang="en-IN" sz="1200">
                <a:latin typeface="Calibri" panose="020F0502020204030204" pitchFamily="34" charset="0"/>
                <a:cs typeface="Calibri" panose="020F0502020204030204" pitchFamily="34" charset="0"/>
              </a:rPr>
              <a:t>moment </a:t>
            </a:r>
            <a:r>
              <a:rPr lang="en-IN" sz="1200" dirty="0">
                <a:latin typeface="Calibri" panose="020F0502020204030204" pitchFamily="34" charset="0"/>
                <a:cs typeface="Calibri" panose="020F0502020204030204" pitchFamily="34" charset="0"/>
              </a:rPr>
              <a:t>arm needed for required </a:t>
            </a:r>
            <a:r>
              <a:rPr lang="en-IN" sz="1200">
                <a:latin typeface="Calibri" panose="020F0502020204030204" pitchFamily="34" charset="0"/>
                <a:cs typeface="Calibri" panose="020F0502020204030204" pitchFamily="34" charset="0"/>
              </a:rPr>
              <a:t>force is calculated using the simple equation Moment arm =Torque</a:t>
            </a:r>
            <a:r>
              <a:rPr lang="en-IN" sz="1200" dirty="0">
                <a:latin typeface="Calibri" panose="020F0502020204030204" pitchFamily="34" charset="0"/>
                <a:cs typeface="Calibri" panose="020F0502020204030204" pitchFamily="34" charset="0"/>
              </a:rPr>
              <a:t>/ Force =(0.8*78.480)/9.6 = 6.536 mm</a:t>
            </a:r>
            <a:endParaRPr lang="en-IN" dirty="0"/>
          </a:p>
          <a:p>
            <a:r>
              <a:rPr lang="en-IN" dirty="0"/>
              <a:t>Measured the force required for disengagement using a force sensor </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17</a:t>
            </a:fld>
            <a:endParaRPr lang="en-US"/>
          </a:p>
        </p:txBody>
      </p:sp>
    </p:spTree>
    <p:extLst>
      <p:ext uri="{BB962C8B-B14F-4D97-AF65-F5344CB8AC3E}">
        <p14:creationId xmlns:p14="http://schemas.microsoft.com/office/powerpoint/2010/main" val="271730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gas spring is a system consisting of a pressure tube, a rod, and a piston. The energy for the spring is provided by gas at high pressure. The whole system is self-contained and sealed against loss. Gas springs expand and contract smoothly, they’re compact and last several years without any maintenance. They also exert constant force which is desirable for an exoskeleton application. For these reasons, they were picked as the energy storing elements of the ESO.</a:t>
            </a:r>
          </a:p>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18</a:t>
            </a:fld>
            <a:endParaRPr lang="en-US"/>
          </a:p>
        </p:txBody>
      </p:sp>
    </p:spTree>
    <p:extLst>
      <p:ext uri="{BB962C8B-B14F-4D97-AF65-F5344CB8AC3E}">
        <p14:creationId xmlns:p14="http://schemas.microsoft.com/office/powerpoint/2010/main" val="699401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gas springs to produce the desired motion certain conditions must be met</a:t>
            </a:r>
          </a:p>
          <a:p>
            <a:r>
              <a:rPr lang="en-US"/>
              <a:t>First the quads</a:t>
            </a:r>
          </a:p>
          <a:p>
            <a:r>
              <a:rPr lang="en-US"/>
              <a:t>During hip extension, ETS compresses the HS so it must be capable of doing so</a:t>
            </a:r>
          </a:p>
          <a:p>
            <a:r>
              <a:rPr lang="en-US"/>
              <a:t>Matlab scripts were written that took these conditions into account and generated gas spring combinations that would work</a:t>
            </a:r>
          </a:p>
          <a:p>
            <a:r>
              <a:rPr lang="en-US"/>
              <a:t>During back to equilibrium phase HS should be strong enough ….</a:t>
            </a:r>
          </a:p>
        </p:txBody>
      </p:sp>
      <p:sp>
        <p:nvSpPr>
          <p:cNvPr id="4" name="Slide Number Placeholder 3"/>
          <p:cNvSpPr>
            <a:spLocks noGrp="1"/>
          </p:cNvSpPr>
          <p:nvPr>
            <p:ph type="sldNum" sz="quarter" idx="10"/>
          </p:nvPr>
        </p:nvSpPr>
        <p:spPr/>
        <p:txBody>
          <a:bodyPr/>
          <a:lstStyle/>
          <a:p>
            <a:fld id="{30D0B6C9-C15D-4214-A92B-46A33B9BD3BB}" type="slidenum">
              <a:rPr lang="en-US" smtClean="0"/>
              <a:t>19</a:t>
            </a:fld>
            <a:endParaRPr lang="en-US"/>
          </a:p>
        </p:txBody>
      </p:sp>
    </p:spTree>
    <p:extLst>
      <p:ext uri="{BB962C8B-B14F-4D97-AF65-F5344CB8AC3E}">
        <p14:creationId xmlns:p14="http://schemas.microsoft.com/office/powerpoint/2010/main" val="2888224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Shown here is a matlab plot of the total knee torque during back to equilibrium phase for a ks of 15 lbs</a:t>
            </a:r>
          </a:p>
          <a:p>
            <a:r>
              <a:rPr lang="en-US"/>
              <a:t>At -53 deg the torque becomes 0 and beyond this value it reverses so the knee can flex to 53 deg </a:t>
            </a:r>
          </a:p>
        </p:txBody>
      </p:sp>
      <p:sp>
        <p:nvSpPr>
          <p:cNvPr id="4" name="Slide Number Placeholder 3"/>
          <p:cNvSpPr>
            <a:spLocks noGrp="1"/>
          </p:cNvSpPr>
          <p:nvPr>
            <p:ph type="sldNum" sz="quarter" idx="10"/>
          </p:nvPr>
        </p:nvSpPr>
        <p:spPr/>
        <p:txBody>
          <a:bodyPr/>
          <a:lstStyle/>
          <a:p>
            <a:fld id="{30D0B6C9-C15D-4214-A92B-46A33B9BD3BB}" type="slidenum">
              <a:rPr lang="en-US" smtClean="0"/>
              <a:t>20</a:t>
            </a:fld>
            <a:endParaRPr lang="en-US"/>
          </a:p>
        </p:txBody>
      </p:sp>
    </p:spTree>
    <p:extLst>
      <p:ext uri="{BB962C8B-B14F-4D97-AF65-F5344CB8AC3E}">
        <p14:creationId xmlns:p14="http://schemas.microsoft.com/office/powerpoint/2010/main" val="2480890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shows the combination of gas springs that would work and the required FES torque for each combination</a:t>
            </a:r>
          </a:p>
          <a:p>
            <a:r>
              <a:rPr lang="en-US"/>
              <a:t>Hip flexion angle should be high enough for the foot to clear the ground during knee extension. But at the same time a highe hip flexion angle leads to a higher FES torque requirement and this fes torque must be kept low to reduce muscle fatigue.</a:t>
            </a:r>
          </a:p>
          <a:p>
            <a:r>
              <a:rPr lang="en-US"/>
              <a:t>The combination of 30 lbs ets 30 lbs hs 15 lbs ks was picked as the hip flexion for this combination was just enough to clear the ground as determined by preliminary tests on a non-impaired individual</a:t>
            </a:r>
          </a:p>
        </p:txBody>
      </p:sp>
      <p:sp>
        <p:nvSpPr>
          <p:cNvPr id="4" name="Slide Number Placeholder 3"/>
          <p:cNvSpPr>
            <a:spLocks noGrp="1"/>
          </p:cNvSpPr>
          <p:nvPr>
            <p:ph type="sldNum" sz="quarter" idx="10"/>
          </p:nvPr>
        </p:nvSpPr>
        <p:spPr/>
        <p:txBody>
          <a:bodyPr/>
          <a:lstStyle/>
          <a:p>
            <a:fld id="{30D0B6C9-C15D-4214-A92B-46A33B9BD3BB}" type="slidenum">
              <a:rPr lang="en-US" smtClean="0"/>
              <a:t>21</a:t>
            </a:fld>
            <a:endParaRPr lang="en-US"/>
          </a:p>
        </p:txBody>
      </p:sp>
    </p:spTree>
    <p:extLst>
      <p:ext uri="{BB962C8B-B14F-4D97-AF65-F5344CB8AC3E}">
        <p14:creationId xmlns:p14="http://schemas.microsoft.com/office/powerpoint/2010/main" val="74098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I’ll give you a brief background on sci </a:t>
            </a:r>
          </a:p>
          <a:p>
            <a:r>
              <a:rPr lang="en-US"/>
              <a:t>Then I’ll describe the concept of our device</a:t>
            </a:r>
          </a:p>
          <a:p>
            <a:r>
              <a:rPr lang="en-US"/>
              <a:t>Then I’ll delve into the design and finally I’ll talk about the evaluation tests and their results</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2</a:t>
            </a:fld>
            <a:endParaRPr lang="en-US"/>
          </a:p>
        </p:txBody>
      </p:sp>
    </p:spTree>
    <p:extLst>
      <p:ext uri="{BB962C8B-B14F-4D97-AF65-F5344CB8AC3E}">
        <p14:creationId xmlns:p14="http://schemas.microsoft.com/office/powerpoint/2010/main" val="2827512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Moving on to the design of the structure, shown here is a rendering of the thigh component of the FES-ESO</a:t>
            </a:r>
          </a:p>
          <a:p>
            <a:r>
              <a:rPr lang="en-IN"/>
              <a:t>It consists of the hip joint, the knee joint and the three gas springs</a:t>
            </a:r>
          </a:p>
          <a:p>
            <a:r>
              <a:rPr lang="en-US"/>
              <a:t>The idea was to have all the complexity on this component</a:t>
            </a:r>
          </a:p>
        </p:txBody>
      </p:sp>
      <p:sp>
        <p:nvSpPr>
          <p:cNvPr id="4" name="Slide Number Placeholder 3"/>
          <p:cNvSpPr>
            <a:spLocks noGrp="1"/>
          </p:cNvSpPr>
          <p:nvPr>
            <p:ph type="sldNum" sz="quarter" idx="10"/>
          </p:nvPr>
        </p:nvSpPr>
        <p:spPr/>
        <p:txBody>
          <a:bodyPr/>
          <a:lstStyle/>
          <a:p>
            <a:fld id="{30D0B6C9-C15D-4214-A92B-46A33B9BD3BB}" type="slidenum">
              <a:rPr lang="en-US" smtClean="0"/>
              <a:t>22</a:t>
            </a:fld>
            <a:endParaRPr lang="en-US"/>
          </a:p>
        </p:txBody>
      </p:sp>
    </p:spTree>
    <p:extLst>
      <p:ext uri="{BB962C8B-B14F-4D97-AF65-F5344CB8AC3E}">
        <p14:creationId xmlns:p14="http://schemas.microsoft.com/office/powerpoint/2010/main" val="2115513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Shown here on the left is a rendering of the hip joint. It consists of two </a:t>
            </a:r>
            <a:r>
              <a:rPr lang="en-US" dirty="0">
                <a:latin typeface="Calibri" panose="020F0502020204030204" pitchFamily="34" charset="0"/>
                <a:cs typeface="Calibri" panose="020F0502020204030204" pitchFamily="34" charset="0"/>
              </a:rPr>
              <a:t>wrap </a:t>
            </a:r>
            <a:r>
              <a:rPr lang="en-US">
                <a:latin typeface="Calibri" panose="020F0502020204030204" pitchFamily="34" charset="0"/>
                <a:cs typeface="Calibri" panose="020F0502020204030204" pitchFamily="34" charset="0"/>
              </a:rPr>
              <a:t>springs that are </a:t>
            </a:r>
            <a:r>
              <a:rPr lang="en-US" dirty="0">
                <a:latin typeface="Calibri" panose="020F0502020204030204" pitchFamily="34" charset="0"/>
                <a:cs typeface="Calibri" panose="020F0502020204030204" pitchFamily="34" charset="0"/>
              </a:rPr>
              <a:t>coupled by gears for a </a:t>
            </a:r>
            <a:r>
              <a:rPr lang="en-US">
                <a:latin typeface="Calibri" panose="020F0502020204030204" pitchFamily="34" charset="0"/>
                <a:cs typeface="Calibri" panose="020F0502020204030204" pitchFamily="34" charset="0"/>
              </a:rPr>
              <a:t>bi-directional brake.</a:t>
            </a: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latin typeface="Calibri" panose="020F0502020204030204" pitchFamily="34" charset="0"/>
                <a:cs typeface="Calibri" panose="020F0502020204030204" pitchFamily="34" charset="0"/>
              </a:rPr>
              <a:t>S</a:t>
            </a:r>
            <a:r>
              <a:rPr lang="en-US" dirty="0" err="1">
                <a:latin typeface="Calibri" panose="020F0502020204030204" pitchFamily="34" charset="0"/>
                <a:cs typeface="Calibri" panose="020F0502020204030204" pitchFamily="34" charset="0"/>
              </a:rPr>
              <a:t>ervo</a:t>
            </a:r>
            <a:r>
              <a:rPr lang="en-US" dirty="0">
                <a:latin typeface="Calibri" panose="020F0502020204030204" pitchFamily="34" charset="0"/>
                <a:cs typeface="Calibri" panose="020F0502020204030204" pitchFamily="34" charset="0"/>
              </a:rPr>
              <a:t> motors are used to transition between locked and unlocked states of the wrap spring brake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An additional pin joint allows sitting </a:t>
            </a:r>
            <a:r>
              <a:rPr lang="en-US" dirty="0">
                <a:latin typeface="Calibri" panose="020F0502020204030204" pitchFamily="34" charset="0"/>
                <a:cs typeface="Calibri" panose="020F0502020204030204" pitchFamily="34" charset="0"/>
              </a:rPr>
              <a:t>to standing range of motion independent from </a:t>
            </a:r>
            <a:r>
              <a:rPr lang="en-US">
                <a:latin typeface="Calibri" panose="020F0502020204030204" pitchFamily="34" charset="0"/>
                <a:cs typeface="Calibri" panose="020F0502020204030204" pitchFamily="34" charset="0"/>
              </a:rPr>
              <a:t>spring forces, this pin joint can be locked or unlocked using a spring loaded plunger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Shown on the right is a rendering of  the knee joint. Its design is similar to the hip joint.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However, it uses a single wrap spring as the knee joint only needs to be locked in flexion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It also uses servo motors to lock/ unlock the brake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An additional pin joint allows sit-stand rom and can be locked or unlocked with a spring plunger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Rubber bumpers act as rotational hard stops and are used to constraint the joint rotations to specific angles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They also act as additional safety measures to prevent collapse of the users in cae the wrap sorng brakes fail.</a:t>
            </a: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23</a:t>
            </a:fld>
            <a:endParaRPr lang="en-US"/>
          </a:p>
        </p:txBody>
      </p:sp>
    </p:spTree>
    <p:extLst>
      <p:ext uri="{BB962C8B-B14F-4D97-AF65-F5344CB8AC3E}">
        <p14:creationId xmlns:p14="http://schemas.microsoft.com/office/powerpoint/2010/main" val="3151283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MOLLE military backpack was used to attach the FES-ESO to the users torso</a:t>
            </a:r>
          </a:p>
          <a:p>
            <a:r>
              <a:rPr lang="en-US"/>
              <a:t>An aluminum attachment was added to extend the backpack down towards the glutes for added support and to prevent relative movement at the hip</a:t>
            </a:r>
          </a:p>
        </p:txBody>
      </p:sp>
      <p:sp>
        <p:nvSpPr>
          <p:cNvPr id="4" name="Slide Number Placeholder 3"/>
          <p:cNvSpPr>
            <a:spLocks noGrp="1"/>
          </p:cNvSpPr>
          <p:nvPr>
            <p:ph type="sldNum" sz="quarter" idx="10"/>
          </p:nvPr>
        </p:nvSpPr>
        <p:spPr/>
        <p:txBody>
          <a:bodyPr/>
          <a:lstStyle/>
          <a:p>
            <a:fld id="{30D0B6C9-C15D-4214-A92B-46A33B9BD3BB}" type="slidenum">
              <a:rPr lang="en-US" smtClean="0"/>
              <a:t>24</a:t>
            </a:fld>
            <a:endParaRPr lang="en-US"/>
          </a:p>
        </p:txBody>
      </p:sp>
    </p:spTree>
    <p:extLst>
      <p:ext uri="{BB962C8B-B14F-4D97-AF65-F5344CB8AC3E}">
        <p14:creationId xmlns:p14="http://schemas.microsoft.com/office/powerpoint/2010/main" val="3869686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thigh attachment shown on the left consist of two rigid aluminum cuffs that attach to the structure of the FES-ESO</a:t>
            </a:r>
          </a:p>
          <a:p>
            <a:r>
              <a:rPr lang="en-US"/>
              <a:t>Underneath this is a layer of orthoplast (low temp thermoplastic used for splinting). The inside of orthoplast is lined with 0.5” padding to prevent chafing.</a:t>
            </a:r>
          </a:p>
          <a:p>
            <a:r>
              <a:rPr lang="en-US"/>
              <a:t>Orthoplast and padding together form a thigh pad which is secured to the aluminum cuff using velcro </a:t>
            </a:r>
          </a:p>
          <a:p>
            <a:endParaRPr lang="en-US"/>
          </a:p>
          <a:p>
            <a:r>
              <a:rPr lang="en-US"/>
              <a:t>The shank attachment is shown on the right. It consists of a padded rigid aluminum cuff connected to two side steel bars which run down the lower leg and connect to the passive ankle. A soccer shin pad is placed on the users shin and a Velcro is used to secure the shank attachment to the users leg. </a:t>
            </a:r>
          </a:p>
          <a:p>
            <a:r>
              <a:rPr lang="en-US"/>
              <a:t>Th passive ankle consists of an aluminum foot plate which is sandwiched between orthoplast materials. The base of the foot plate is covered with rubber shoe grip material. The purpose of the footplate is to prevent foot drop while walking.</a:t>
            </a:r>
          </a:p>
        </p:txBody>
      </p:sp>
      <p:sp>
        <p:nvSpPr>
          <p:cNvPr id="4" name="Slide Number Placeholder 3"/>
          <p:cNvSpPr>
            <a:spLocks noGrp="1"/>
          </p:cNvSpPr>
          <p:nvPr>
            <p:ph type="sldNum" sz="quarter" idx="10"/>
          </p:nvPr>
        </p:nvSpPr>
        <p:spPr/>
        <p:txBody>
          <a:bodyPr/>
          <a:lstStyle/>
          <a:p>
            <a:fld id="{30D0B6C9-C15D-4214-A92B-46A33B9BD3BB}" type="slidenum">
              <a:rPr lang="en-US" smtClean="0"/>
              <a:t>25</a:t>
            </a:fld>
            <a:endParaRPr lang="en-US"/>
          </a:p>
        </p:txBody>
      </p:sp>
    </p:spTree>
    <p:extLst>
      <p:ext uri="{BB962C8B-B14F-4D97-AF65-F5344CB8AC3E}">
        <p14:creationId xmlns:p14="http://schemas.microsoft.com/office/powerpoint/2010/main" val="4247793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electronics for the ESO need to actuate the servos that control the locking and unlocking of the joints, create and control the stimulation pulses to contract the quadriceps. </a:t>
            </a:r>
          </a:p>
          <a:p>
            <a:r>
              <a:rPr lang="en-US" sz="1200" kern="1200">
                <a:solidFill>
                  <a:schemeClr val="tx1"/>
                </a:solidFill>
                <a:effectLst/>
                <a:latin typeface="+mn-lt"/>
                <a:ea typeface="+mn-ea"/>
                <a:cs typeface="+mn-cs"/>
              </a:rPr>
              <a:t>The theoretical stimulation pulse needed to contract the quads is shown in the right corner</a:t>
            </a:r>
          </a:p>
          <a:p>
            <a:r>
              <a:rPr lang="en-US" sz="1200" kern="1200">
                <a:solidFill>
                  <a:schemeClr val="tx1"/>
                </a:solidFill>
                <a:effectLst/>
                <a:latin typeface="+mn-lt"/>
                <a:ea typeface="+mn-ea"/>
                <a:cs typeface="+mn-cs"/>
              </a:rPr>
              <a:t>Xbee wireless is used to communicate with the Arduino. The servos are driven by an adafruit servo driver which receives inputs from an Arduino metro mini.</a:t>
            </a:r>
          </a:p>
          <a:p>
            <a:r>
              <a:rPr lang="en-US" sz="1200" kern="1200">
                <a:solidFill>
                  <a:schemeClr val="tx1"/>
                </a:solidFill>
                <a:effectLst/>
                <a:latin typeface="+mn-lt"/>
                <a:ea typeface="+mn-ea"/>
                <a:cs typeface="+mn-cs"/>
              </a:rPr>
              <a:t>To create stimulation pulses the Arduino sends a digital value to a DAC. </a:t>
            </a:r>
          </a:p>
          <a:p>
            <a:r>
              <a:rPr lang="en-US" sz="1200" kern="1200">
                <a:solidFill>
                  <a:schemeClr val="tx1"/>
                </a:solidFill>
                <a:effectLst/>
                <a:latin typeface="+mn-lt"/>
                <a:ea typeface="+mn-ea"/>
                <a:cs typeface="+mn-cs"/>
              </a:rPr>
              <a:t>The output of the DAC is connected to a switch (MAX323) which allows the creation of a pulse with a specific width and frequency  </a:t>
            </a:r>
          </a:p>
          <a:p>
            <a:r>
              <a:rPr lang="en-US" sz="1200" kern="1200">
                <a:solidFill>
                  <a:schemeClr val="tx1"/>
                </a:solidFill>
                <a:effectLst/>
                <a:latin typeface="+mn-lt"/>
                <a:ea typeface="+mn-ea"/>
                <a:cs typeface="+mn-cs"/>
              </a:rPr>
              <a:t>The parameter of interest is the current passing through the electrodes placed on the quadriceps and not the voltage. To convert the constant voltage pulse into a constant current pulse, the output of the switch is sent to an operational amplifier </a:t>
            </a:r>
          </a:p>
          <a:p>
            <a:r>
              <a:rPr lang="en-US" sz="1200" kern="1200">
                <a:solidFill>
                  <a:schemeClr val="tx1"/>
                </a:solidFill>
                <a:effectLst/>
                <a:latin typeface="+mn-lt"/>
                <a:ea typeface="+mn-ea"/>
                <a:cs typeface="+mn-cs"/>
              </a:rPr>
              <a:t>The transformer then converts low voltage, high current signal to a high voltage low current signal which is then sent to the electrodes placed on the quadriceps</a:t>
            </a:r>
          </a:p>
          <a:p>
            <a:r>
              <a:rPr lang="en-US" sz="1200" kern="1200">
                <a:solidFill>
                  <a:schemeClr val="tx1"/>
                </a:solidFill>
                <a:effectLst/>
                <a:latin typeface="+mn-lt"/>
                <a:ea typeface="+mn-ea"/>
                <a:cs typeface="+mn-cs"/>
              </a:rPr>
              <a:t>A single stimulation pulse recorded on an oscilloscope is shown on the bottom right</a:t>
            </a:r>
          </a:p>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26</a:t>
            </a:fld>
            <a:endParaRPr lang="en-US"/>
          </a:p>
        </p:txBody>
      </p:sp>
    </p:spTree>
    <p:extLst>
      <p:ext uri="{BB962C8B-B14F-4D97-AF65-F5344CB8AC3E}">
        <p14:creationId xmlns:p14="http://schemas.microsoft.com/office/powerpoint/2010/main" val="3646314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sec on this slide state that it was done in python that’s it</a:t>
            </a:r>
          </a:p>
          <a:p>
            <a:endParaRPr lang="en-US"/>
          </a:p>
          <a:p>
            <a:r>
              <a:rPr lang="en-US"/>
              <a:t>Shown here are three tabs on the GUI which was created using Tkinter module in python</a:t>
            </a:r>
          </a:p>
          <a:p>
            <a:r>
              <a:rPr lang="en-US" sz="1200" kern="1200">
                <a:solidFill>
                  <a:schemeClr val="tx1"/>
                </a:solidFill>
                <a:effectLst/>
                <a:latin typeface="+mn-lt"/>
                <a:ea typeface="+mn-ea"/>
                <a:cs typeface="+mn-cs"/>
              </a:rPr>
              <a:t>The first tab is a stimulation test window and is used to modify the parameters of stimulation to learn the right set to produce the required FES torque. </a:t>
            </a:r>
          </a:p>
          <a:p>
            <a:r>
              <a:rPr lang="en-US" sz="1200" kern="1200">
                <a:solidFill>
                  <a:schemeClr val="tx1"/>
                </a:solidFill>
                <a:effectLst/>
                <a:latin typeface="+mn-lt"/>
                <a:ea typeface="+mn-ea"/>
                <a:cs typeface="+mn-cs"/>
              </a:rPr>
              <a:t>The second tab has additional stimulation parameters that are used less frequently such as ramp up, ramp down slopes, and pulse width threshold. </a:t>
            </a:r>
          </a:p>
          <a:p>
            <a:r>
              <a:rPr lang="en-US" sz="1200" kern="1200">
                <a:solidFill>
                  <a:schemeClr val="tx1"/>
                </a:solidFill>
                <a:effectLst/>
                <a:latin typeface="+mn-lt"/>
                <a:ea typeface="+mn-ea"/>
                <a:cs typeface="+mn-cs"/>
              </a:rPr>
              <a:t>In the system test tab, individual servos can be actuated or stopped with a press of a button and the stimulation can be activated using a different button. The stim button on this tab uses the default parameters or the ones that were set in the first tab. </a:t>
            </a:r>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29</a:t>
            </a:fld>
            <a:endParaRPr lang="en-US"/>
          </a:p>
        </p:txBody>
      </p:sp>
    </p:spTree>
    <p:extLst>
      <p:ext uri="{BB962C8B-B14F-4D97-AF65-F5344CB8AC3E}">
        <p14:creationId xmlns:p14="http://schemas.microsoft.com/office/powerpoint/2010/main" val="208754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to evalution of the FES-ESO</a:t>
            </a:r>
          </a:p>
          <a:p>
            <a:r>
              <a:rPr lang="en-US"/>
              <a:t>Wrap spring torque tests were conducted by clamping the joints in a bench top vice hanging weight soff a moment arm.</a:t>
            </a:r>
          </a:p>
          <a:p>
            <a:r>
              <a:rPr lang="en-US"/>
              <a:t>The weight were added incrementally and the angle at the joint was measured using a goniometer after adding each additional weight. It was seen that after adding each additional weight the brake slipped by a few degrees.</a:t>
            </a:r>
          </a:p>
          <a:p>
            <a:r>
              <a:rPr lang="en-US"/>
              <a:t>The plot shows the slip of the wrap spring brake. The total slip was 8 deg </a:t>
            </a:r>
          </a:p>
          <a:p>
            <a:r>
              <a:rPr lang="en-US"/>
              <a:t>The knee joint could hold at least 33 Nm and the hip joint could hold atleast 36.2 Nm</a:t>
            </a:r>
          </a:p>
        </p:txBody>
      </p:sp>
      <p:sp>
        <p:nvSpPr>
          <p:cNvPr id="4" name="Slide Number Placeholder 3"/>
          <p:cNvSpPr>
            <a:spLocks noGrp="1"/>
          </p:cNvSpPr>
          <p:nvPr>
            <p:ph type="sldNum" sz="quarter" idx="10"/>
          </p:nvPr>
        </p:nvSpPr>
        <p:spPr/>
        <p:txBody>
          <a:bodyPr/>
          <a:lstStyle/>
          <a:p>
            <a:fld id="{30D0B6C9-C15D-4214-A92B-46A33B9BD3BB}" type="slidenum">
              <a:rPr lang="en-US" smtClean="0"/>
              <a:t>31</a:t>
            </a:fld>
            <a:endParaRPr lang="en-US"/>
          </a:p>
        </p:txBody>
      </p:sp>
    </p:spTree>
    <p:extLst>
      <p:ext uri="{BB962C8B-B14F-4D97-AF65-F5344CB8AC3E}">
        <p14:creationId xmlns:p14="http://schemas.microsoft.com/office/powerpoint/2010/main" val="3240820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Bench top tests were conducted to ensure that the FES-ESO could achieve the three states during gait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prototype was hung on a wooden board. Weights were attached to the thigh and shank segments to simulate the weight of the user’s leg. The knee was extended manually to go from equilibrium state to knee extended state. Then, the control tangs of the wrap springs were manually actuated to unlock the joints and transition from one state to another. The angles of the joints were measured using a goniometer.</a:t>
            </a:r>
          </a:p>
          <a:p>
            <a:r>
              <a:rPr lang="en-US" sz="1200" kern="1200">
                <a:solidFill>
                  <a:schemeClr val="tx1"/>
                </a:solidFill>
                <a:effectLst/>
                <a:latin typeface="+mn-lt"/>
                <a:ea typeface="+mn-ea"/>
                <a:cs typeface="+mn-cs"/>
              </a:rPr>
              <a:t>The prototype was able to achieve the states and the angles matched the theoretically expected angles</a:t>
            </a:r>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32</a:t>
            </a:fld>
            <a:endParaRPr lang="en-US"/>
          </a:p>
        </p:txBody>
      </p:sp>
    </p:spTree>
    <p:extLst>
      <p:ext uri="{BB962C8B-B14F-4D97-AF65-F5344CB8AC3E}">
        <p14:creationId xmlns:p14="http://schemas.microsoft.com/office/powerpoint/2010/main" val="1629704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device weighed 17.1 kgs which included the structure, body attachment parts, and the backpack</a:t>
            </a:r>
          </a:p>
        </p:txBody>
      </p:sp>
      <p:sp>
        <p:nvSpPr>
          <p:cNvPr id="4" name="Slide Number Placeholder 3"/>
          <p:cNvSpPr>
            <a:spLocks noGrp="1"/>
          </p:cNvSpPr>
          <p:nvPr>
            <p:ph type="sldNum" sz="quarter" idx="10"/>
          </p:nvPr>
        </p:nvSpPr>
        <p:spPr/>
        <p:txBody>
          <a:bodyPr/>
          <a:lstStyle/>
          <a:p>
            <a:fld id="{30D0B6C9-C15D-4214-A92B-46A33B9BD3BB}" type="slidenum">
              <a:rPr lang="en-US" smtClean="0"/>
              <a:t>33</a:t>
            </a:fld>
            <a:endParaRPr lang="en-US"/>
          </a:p>
        </p:txBody>
      </p:sp>
    </p:spTree>
    <p:extLst>
      <p:ext uri="{BB962C8B-B14F-4D97-AF65-F5344CB8AC3E}">
        <p14:creationId xmlns:p14="http://schemas.microsoft.com/office/powerpoint/2010/main" val="3464335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a:solidFill>
                  <a:schemeClr val="tx1"/>
                </a:solidFill>
                <a:effectLst/>
                <a:latin typeface="+mn-lt"/>
                <a:ea typeface="+mn-ea"/>
                <a:cs typeface="+mn-cs"/>
              </a:rPr>
              <a:t>Preliminary tests were conducted on a non-impaired individual using a one-sided early prototype to evaluate the fit and to go through a stepping sequence</a:t>
            </a:r>
          </a:p>
          <a:p>
            <a:pPr marL="0" indent="0">
              <a:buNone/>
            </a:pPr>
            <a:r>
              <a:rPr lang="en-US" sz="1200" kern="1200">
                <a:solidFill>
                  <a:schemeClr val="tx1"/>
                </a:solidFill>
                <a:effectLst/>
                <a:latin typeface="+mn-lt"/>
                <a:ea typeface="+mn-ea"/>
                <a:cs typeface="+mn-cs"/>
              </a:rPr>
              <a:t>Video of the person walking was analyzed using the software package MAXTRAQ to determine the knee and hip range of motion and the time for each phase of gait</a:t>
            </a:r>
            <a:endParaRPr lang="en-IN"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34</a:t>
            </a:fld>
            <a:endParaRPr lang="en-US"/>
          </a:p>
        </p:txBody>
      </p:sp>
    </p:spTree>
    <p:extLst>
      <p:ext uri="{BB962C8B-B14F-4D97-AF65-F5344CB8AC3E}">
        <p14:creationId xmlns:p14="http://schemas.microsoft.com/office/powerpoint/2010/main" val="60540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spinal cord is responsible for transmission of nerve signals from the motor cortex of the brain to all parts of the body, and from the sensory neurons to the sensory cortex.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Spinal cord has 5 segments, CTLSC, as shown in the image on the left. Damage to any part of the spinal cord is known as spinal cord injury (SCI). It can lead to significant loss of sensory and motor functions below the level of injury.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severity of the injury is known as “the completeness” and can be categorized as complete if all sensory and motor function is lost below the level of injury or incomplete if there exists some sensory/ motor function below the level of injury.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kern="1200">
                <a:solidFill>
                  <a:schemeClr val="tx1"/>
                </a:solidFill>
                <a:effectLst/>
                <a:latin typeface="+mn-lt"/>
                <a:ea typeface="+mn-ea"/>
                <a:cs typeface="+mn-cs"/>
              </a:rPr>
              <a:t>Vehicular accidents are the most common cause for sci. falls, voilece etc are some of the other causes.</a:t>
            </a:r>
            <a:endParaRPr lang="en-US" sz="1200" b="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30D0B6C9-C15D-4214-A92B-46A33B9BD3BB}" type="slidenum">
              <a:rPr lang="en-US" smtClean="0"/>
              <a:t>3</a:t>
            </a:fld>
            <a:endParaRPr lang="en-US"/>
          </a:p>
        </p:txBody>
      </p:sp>
    </p:spTree>
    <p:extLst>
      <p:ext uri="{BB962C8B-B14F-4D97-AF65-F5344CB8AC3E}">
        <p14:creationId xmlns:p14="http://schemas.microsoft.com/office/powerpoint/2010/main" val="1450812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plot on the left shows the Knee and hip angles for the knee extension phase of gait. This phase took 0.5 sec, knee angle changed from 55 deg to 0 deg, and hip angle remained constant around 20 deg</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plot in the middle shows the angles for the hip extension phase of gait cycle. This phase took 1.43 sec, knee angle remained constant around 11 deg, and hip angle changed from 2.3 deg to -26 deg. Hard stops should prevent hip angle from going below -10 deg, but during hip extension phase an angle of -26 deg was measured which was due to the relative movement between the orthosis and the body.</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plot on the right shows the Knee and hip angles for the return to equilibrium phase of gait cycle. This phase took 0.87 sec, knee angle changed from 11.5 deg to 59 deg, and hip angle changed from  -12.5 deg to 13.8 deg</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35</a:t>
            </a:fld>
            <a:endParaRPr lang="en-US"/>
          </a:p>
        </p:txBody>
      </p:sp>
    </p:spTree>
    <p:extLst>
      <p:ext uri="{BB962C8B-B14F-4D97-AF65-F5344CB8AC3E}">
        <p14:creationId xmlns:p14="http://schemas.microsoft.com/office/powerpoint/2010/main" val="3858257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summed time for the three phases of gait was 2.8 sec</a:t>
            </a:r>
          </a:p>
          <a:p>
            <a:r>
              <a:rPr lang="en-US" sz="1200" kern="1200">
                <a:solidFill>
                  <a:schemeClr val="tx1"/>
                </a:solidFill>
                <a:effectLst/>
                <a:latin typeface="+mn-lt"/>
                <a:ea typeface="+mn-ea"/>
                <a:cs typeface="+mn-cs"/>
              </a:rPr>
              <a:t>The distance covered during one right step was 0.76 m and the estimated walking speed was 0.27 m/s</a:t>
            </a:r>
            <a:br>
              <a:rPr lang="en-US"/>
            </a:br>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36</a:t>
            </a:fld>
            <a:endParaRPr lang="en-US"/>
          </a:p>
        </p:txBody>
      </p:sp>
    </p:spTree>
    <p:extLst>
      <p:ext uri="{BB962C8B-B14F-4D97-AF65-F5344CB8AC3E}">
        <p14:creationId xmlns:p14="http://schemas.microsoft.com/office/powerpoint/2010/main" val="1878668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FES-ESO was tested on one volunteer with SCI to determine the feasibility of the concept. Fit of the exoskeleton, standing posture, and stepping were to be evaluated. </a:t>
            </a:r>
          </a:p>
          <a:p>
            <a:r>
              <a:rPr lang="en-US" sz="1200" kern="1200">
                <a:solidFill>
                  <a:schemeClr val="tx1"/>
                </a:solidFill>
                <a:effectLst/>
                <a:latin typeface="+mn-lt"/>
                <a:ea typeface="+mn-ea"/>
                <a:cs typeface="+mn-cs"/>
              </a:rPr>
              <a:t>FES torque tests were conducted on the volunteer’s leg to determine the peak quadriceps torque. The setup is shown in the figure on the right. The volunteer would be in a seated position, the electrodes were then placed on his quads at appropriate locations. </a:t>
            </a:r>
          </a:p>
          <a:p>
            <a:r>
              <a:rPr lang="en-US" sz="1200" kern="1200">
                <a:solidFill>
                  <a:schemeClr val="tx1"/>
                </a:solidFill>
                <a:effectLst/>
                <a:latin typeface="+mn-lt"/>
                <a:ea typeface="+mn-ea"/>
                <a:cs typeface="+mn-cs"/>
              </a:rPr>
              <a:t>A Velcro strap with a string was then strapped to the user’s shank at 30 cm below the knee joint. The string was connected to the hook of the force gage which was held stationary by a person seated behind the volunteer’s leg (Figure 3.8). When the quadricep was stimulated, the knee tends to extend but the force gage prevents it from doing so and records the maximum force. The maximum force multiplied by the moment arm, which in this case was 30 cm, gives the peak torque. The peak quad torque measured was 34 Nm</a:t>
            </a:r>
          </a:p>
          <a:p>
            <a:r>
              <a:rPr lang="en-US" sz="1200" kern="1200">
                <a:solidFill>
                  <a:schemeClr val="tx1"/>
                </a:solidFill>
                <a:effectLst/>
                <a:latin typeface="+mn-lt"/>
                <a:ea typeface="+mn-ea"/>
                <a:cs typeface="+mn-cs"/>
              </a:rPr>
              <a:t>During gait testing sessions, first, the electrodes were placed on the volunteer’s legs. Then the volunteer donned the exoskeleton</a:t>
            </a:r>
          </a:p>
          <a:p>
            <a:r>
              <a:rPr lang="en-US" sz="1200" kern="1200">
                <a:solidFill>
                  <a:schemeClr val="tx1"/>
                </a:solidFill>
                <a:effectLst/>
                <a:latin typeface="+mn-lt"/>
                <a:ea typeface="+mn-ea"/>
                <a:cs typeface="+mn-cs"/>
              </a:rPr>
              <a:t>, the volunteer stood up with the assistance of the physical therapist and parallel bars. The locking of hip and the knee spring plungers was verified before allowing the volunteer to weight bear through the exoskeleton. Once a stable standing posture was achieved, the GUI would be used to test the stepping sequence. </a:t>
            </a:r>
          </a:p>
          <a:p>
            <a:r>
              <a:rPr lang="en-US" sz="1200" kern="1200">
                <a:solidFill>
                  <a:schemeClr val="tx1"/>
                </a:solidFill>
                <a:effectLst/>
                <a:latin typeface="+mn-lt"/>
                <a:ea typeface="+mn-ea"/>
                <a:cs typeface="+mn-cs"/>
              </a:rPr>
              <a:t>The exoskeleton fit the volunteer. The joints of the exoskeleton aligned with the joints of the user’s body</a:t>
            </a:r>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37</a:t>
            </a:fld>
            <a:endParaRPr lang="en-US"/>
          </a:p>
        </p:txBody>
      </p:sp>
    </p:spTree>
    <p:extLst>
      <p:ext uri="{BB962C8B-B14F-4D97-AF65-F5344CB8AC3E}">
        <p14:creationId xmlns:p14="http://schemas.microsoft.com/office/powerpoint/2010/main" val="147417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measured values met the design requirements with the exception of don/doff time and weight of the device.</a:t>
            </a:r>
          </a:p>
        </p:txBody>
      </p:sp>
      <p:sp>
        <p:nvSpPr>
          <p:cNvPr id="4" name="Slide Number Placeholder 3"/>
          <p:cNvSpPr>
            <a:spLocks noGrp="1"/>
          </p:cNvSpPr>
          <p:nvPr>
            <p:ph type="sldNum" sz="quarter" idx="10"/>
          </p:nvPr>
        </p:nvSpPr>
        <p:spPr/>
        <p:txBody>
          <a:bodyPr/>
          <a:lstStyle/>
          <a:p>
            <a:fld id="{30D0B6C9-C15D-4214-A92B-46A33B9BD3BB}" type="slidenum">
              <a:rPr lang="en-US" smtClean="0"/>
              <a:t>38</a:t>
            </a:fld>
            <a:endParaRPr lang="en-US"/>
          </a:p>
        </p:txBody>
      </p:sp>
    </p:spTree>
    <p:extLst>
      <p:ext uri="{BB962C8B-B14F-4D97-AF65-F5344CB8AC3E}">
        <p14:creationId xmlns:p14="http://schemas.microsoft.com/office/powerpoint/2010/main" val="3285581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Testing on a volunteer with SCI brought to light some problems with the current design.</a:t>
            </a:r>
          </a:p>
          <a:p>
            <a:r>
              <a:rPr lang="en-US" sz="1200" kern="1200">
                <a:solidFill>
                  <a:schemeClr val="tx1"/>
                </a:solidFill>
                <a:effectLst/>
                <a:latin typeface="+mn-lt"/>
                <a:ea typeface="+mn-ea"/>
                <a:cs typeface="+mn-cs"/>
              </a:rPr>
              <a:t>The force required to manually pull the spring plunger to go from sit to stand was very high during weight bearing due to friction between the plunger and the hole into which it latched</a:t>
            </a:r>
          </a:p>
          <a:p>
            <a:r>
              <a:rPr lang="en-US" sz="1200" kern="1200">
                <a:solidFill>
                  <a:schemeClr val="tx1"/>
                </a:solidFill>
                <a:effectLst/>
                <a:latin typeface="+mn-lt"/>
                <a:ea typeface="+mn-ea"/>
                <a:cs typeface="+mn-cs"/>
              </a:rPr>
              <a:t>The volunteer was able to stand in the exoskeleton with the support of parallel bars. However, the body attachment parts on the exoskeleton permitted some movement of the volunteer with respect to the exoskeleton. This resulted in flexion at the knee and as a result, the volunteer couldn’t maintain an upright posture. The wrap spring brake slipped by a few degrees with each load/unload cycle which lead to more flexion. Since people with SCI have atrophied muscles and weak bones, it was deemed unsafe for the volunteer to stand with a flexed knee. As a result, stepping tests couldn’t be performed</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non-backdrivable motor eliminates the need for a wrap spring brake at the hip and reduces the FES torque requirement. The gas spring at the knee retains the FES component of the device which helps prevent muscle atrophy. Replacing the wrap spring brake at the knee with a ratchet brake would eliminate the problem of wrap spring slip and help attain an upright posture. </a:t>
            </a:r>
          </a:p>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39</a:t>
            </a:fld>
            <a:endParaRPr lang="en-US"/>
          </a:p>
        </p:txBody>
      </p:sp>
    </p:spTree>
    <p:extLst>
      <p:ext uri="{BB962C8B-B14F-4D97-AF65-F5344CB8AC3E}">
        <p14:creationId xmlns:p14="http://schemas.microsoft.com/office/powerpoint/2010/main" val="2143711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 words - </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40</a:t>
            </a:fld>
            <a:endParaRPr lang="en-US"/>
          </a:p>
        </p:txBody>
      </p:sp>
    </p:spTree>
    <p:extLst>
      <p:ext uri="{BB962C8B-B14F-4D97-AF65-F5344CB8AC3E}">
        <p14:creationId xmlns:p14="http://schemas.microsoft.com/office/powerpoint/2010/main" val="1663408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43</a:t>
            </a:fld>
            <a:endParaRPr lang="en-US"/>
          </a:p>
        </p:txBody>
      </p:sp>
    </p:spTree>
    <p:extLst>
      <p:ext uri="{BB962C8B-B14F-4D97-AF65-F5344CB8AC3E}">
        <p14:creationId xmlns:p14="http://schemas.microsoft.com/office/powerpoint/2010/main" val="1607376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recommendation is use a non-backdrivable motor at the hip and a gas spring at the knee for the next version of the device. The non-backdrivable motor eliminates the need for a wrap spring brake at the hip and reduces the FES torque requirement. The gas spring at the knee retains the FES component of the device which helps prevent muscle atrophy.</a:t>
            </a:r>
          </a:p>
          <a:p>
            <a:r>
              <a:rPr lang="en-US"/>
              <a:t>Replacing the rotational har stops with actuated hard stops would eliminate the need for a spring plunger to go from sit to stand</a:t>
            </a:r>
          </a:p>
          <a:p>
            <a:r>
              <a:rPr lang="en-US"/>
              <a:t>Finally, replacing the wrap spring brake at the knee with a ratchet brake would eliminate the problem of wrap spring slip and help attain an upright posture. </a:t>
            </a:r>
          </a:p>
        </p:txBody>
      </p:sp>
      <p:sp>
        <p:nvSpPr>
          <p:cNvPr id="4" name="Slide Number Placeholder 3"/>
          <p:cNvSpPr>
            <a:spLocks noGrp="1"/>
          </p:cNvSpPr>
          <p:nvPr>
            <p:ph type="sldNum" sz="quarter" idx="10"/>
          </p:nvPr>
        </p:nvSpPr>
        <p:spPr/>
        <p:txBody>
          <a:bodyPr/>
          <a:lstStyle/>
          <a:p>
            <a:fld id="{30D0B6C9-C15D-4214-A92B-46A33B9BD3BB}" type="slidenum">
              <a:rPr lang="en-US" smtClean="0"/>
              <a:t>44</a:t>
            </a:fld>
            <a:endParaRPr lang="en-US"/>
          </a:p>
        </p:txBody>
      </p:sp>
    </p:spTree>
    <p:extLst>
      <p:ext uri="{BB962C8B-B14F-4D97-AF65-F5344CB8AC3E}">
        <p14:creationId xmlns:p14="http://schemas.microsoft.com/office/powerpoint/2010/main" val="919647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The theoretical coefficient of friction ranges from 0.4 to 0.5 which means that theoretically the gripping torque is 3.7*10^6</a:t>
            </a:r>
          </a:p>
          <a:p>
            <a:r>
              <a:rPr lang="en-IN"/>
              <a:t>But oil on the discs will lead to a drop in coeff of friction to 0.1 which reduces the Tg to 13 Nm this is because of the exponential dependence of tg on friction</a:t>
            </a:r>
            <a:endParaRPr lang="en-IN" dirty="0"/>
          </a:p>
          <a:p>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45</a:t>
            </a:fld>
            <a:endParaRPr lang="en-US"/>
          </a:p>
        </p:txBody>
      </p:sp>
    </p:spTree>
    <p:extLst>
      <p:ext uri="{BB962C8B-B14F-4D97-AF65-F5344CB8AC3E}">
        <p14:creationId xmlns:p14="http://schemas.microsoft.com/office/powerpoint/2010/main" val="638244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gas spring is basically a system consisting of a pressure tube, rod and piston. </a:t>
            </a:r>
          </a:p>
          <a:p>
            <a:r>
              <a:rPr lang="en-US" dirty="0"/>
              <a:t>The energy for the spring is provided by gas at high pressure </a:t>
            </a:r>
          </a:p>
          <a:p>
            <a:r>
              <a:rPr lang="en-US" dirty="0"/>
              <a:t>The whole system is self contained and sealed against loss.</a:t>
            </a:r>
          </a:p>
          <a:p>
            <a:endParaRPr lang="en-US" dirty="0"/>
          </a:p>
          <a:p>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54</a:t>
            </a:fld>
            <a:endParaRPr lang="en-US"/>
          </a:p>
        </p:txBody>
      </p:sp>
    </p:spTree>
    <p:extLst>
      <p:ext uri="{BB962C8B-B14F-4D97-AF65-F5344CB8AC3E}">
        <p14:creationId xmlns:p14="http://schemas.microsoft.com/office/powerpoint/2010/main" val="2679145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there is a need for a device that can restore walking in people with SCI</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4</a:t>
            </a:fld>
            <a:endParaRPr lang="en-US"/>
          </a:p>
        </p:txBody>
      </p:sp>
    </p:spTree>
    <p:extLst>
      <p:ext uri="{BB962C8B-B14F-4D97-AF65-F5344CB8AC3E}">
        <p14:creationId xmlns:p14="http://schemas.microsoft.com/office/powerpoint/2010/main" val="1952166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1.2-1.4</a:t>
            </a:r>
          </a:p>
          <a:p>
            <a:r>
              <a:rPr lang="en-IN" dirty="0"/>
              <a:t>Gas spring closed system, which means when the rod is pushed into the body pressure increases as the rod occupies some volume</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55</a:t>
            </a:fld>
            <a:endParaRPr lang="en-US"/>
          </a:p>
        </p:txBody>
      </p:sp>
    </p:spTree>
    <p:extLst>
      <p:ext uri="{BB962C8B-B14F-4D97-AF65-F5344CB8AC3E}">
        <p14:creationId xmlns:p14="http://schemas.microsoft.com/office/powerpoint/2010/main" val="260998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70lbs gas spring on </a:t>
            </a:r>
            <a:r>
              <a:rPr lang="en-IN" dirty="0" err="1"/>
              <a:t>mcmaster</a:t>
            </a:r>
            <a:r>
              <a:rPr lang="en-IN" dirty="0"/>
              <a:t> </a:t>
            </a:r>
          </a:p>
          <a:p>
            <a:r>
              <a:rPr lang="en-IN" dirty="0"/>
              <a:t>Compression force listed 90lbs </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56</a:t>
            </a:fld>
            <a:endParaRPr lang="en-US"/>
          </a:p>
        </p:txBody>
      </p:sp>
    </p:spTree>
    <p:extLst>
      <p:ext uri="{BB962C8B-B14F-4D97-AF65-F5344CB8AC3E}">
        <p14:creationId xmlns:p14="http://schemas.microsoft.com/office/powerpoint/2010/main" val="4061933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59</a:t>
            </a:fld>
            <a:endParaRPr lang="en-US"/>
          </a:p>
        </p:txBody>
      </p:sp>
    </p:spTree>
    <p:extLst>
      <p:ext uri="{BB962C8B-B14F-4D97-AF65-F5344CB8AC3E}">
        <p14:creationId xmlns:p14="http://schemas.microsoft.com/office/powerpoint/2010/main" val="3239809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Ability to walk using own muscle enhances functional mobility and also muscle and bone health</a:t>
            </a:r>
          </a:p>
          <a:p>
            <a:endParaRPr lang="en-US" dirty="0"/>
          </a:p>
          <a:p>
            <a:r>
              <a:rPr lang="en-US" sz="1200" b="0" i="0" u="none" strike="noStrike" kern="1200" baseline="0" dirty="0">
                <a:solidFill>
                  <a:schemeClr val="tx1"/>
                </a:solidFill>
                <a:latin typeface="+mn-lt"/>
                <a:ea typeface="+mn-ea"/>
                <a:cs typeface="+mn-cs"/>
              </a:rPr>
              <a:t>In addition, bone disuse for people with SCI leads to bone loss, which</a:t>
            </a:r>
          </a:p>
          <a:p>
            <a:r>
              <a:rPr lang="en-US" sz="1200" b="0" i="0" u="none" strike="noStrike" kern="1200" baseline="0" dirty="0">
                <a:solidFill>
                  <a:schemeClr val="tx1"/>
                </a:solidFill>
                <a:latin typeface="+mn-lt"/>
                <a:ea typeface="+mn-ea"/>
                <a:cs typeface="+mn-cs"/>
              </a:rPr>
              <a:t>results in up to 60% of bone mineral density (BMD) and doubling of the risk for bone fracture</a:t>
            </a:r>
          </a:p>
          <a:p>
            <a:r>
              <a:rPr lang="en-US" sz="1200" b="0" i="0" u="none" strike="noStrike" kern="1200" baseline="0" dirty="0">
                <a:solidFill>
                  <a:schemeClr val="tx1"/>
                </a:solidFill>
                <a:latin typeface="+mn-lt"/>
                <a:ea typeface="+mn-ea"/>
                <a:cs typeface="+mn-cs"/>
              </a:rPr>
              <a:t>when compared to the regular population [7, 8, 9, 10, 11].</a:t>
            </a:r>
            <a:endParaRPr lang="en-US" dirty="0"/>
          </a:p>
          <a:p>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61</a:t>
            </a:fld>
            <a:endParaRPr lang="en-US"/>
          </a:p>
        </p:txBody>
      </p:sp>
    </p:spTree>
    <p:extLst>
      <p:ext uri="{BB962C8B-B14F-4D97-AF65-F5344CB8AC3E}">
        <p14:creationId xmlns:p14="http://schemas.microsoft.com/office/powerpoint/2010/main" val="439709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Axis of the wrap spring and that of the motor re perpendicular to each other</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63</a:t>
            </a:fld>
            <a:endParaRPr lang="en-US"/>
          </a:p>
        </p:txBody>
      </p:sp>
    </p:spTree>
    <p:extLst>
      <p:ext uri="{BB962C8B-B14F-4D97-AF65-F5344CB8AC3E}">
        <p14:creationId xmlns:p14="http://schemas.microsoft.com/office/powerpoint/2010/main" val="3391393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 no of coils</a:t>
            </a:r>
          </a:p>
          <a:p>
            <a:r>
              <a:rPr lang="en-IN" dirty="0"/>
              <a:t>Relative angular position of the two ends of the spring</a:t>
            </a:r>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64</a:t>
            </a:fld>
            <a:endParaRPr lang="en-US"/>
          </a:p>
        </p:txBody>
      </p:sp>
    </p:spTree>
    <p:extLst>
      <p:ext uri="{BB962C8B-B14F-4D97-AF65-F5344CB8AC3E}">
        <p14:creationId xmlns:p14="http://schemas.microsoft.com/office/powerpoint/2010/main" val="327396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devices have been developed to address this need and they can be categorized as pure FES devices, Passive orthoses, Hybrid devices, and motorized devices</a:t>
            </a:r>
          </a:p>
          <a:p>
            <a:r>
              <a:rPr lang="en-US"/>
              <a:t>In SCI the connection between nerve fibres and muscles still remains intact which means that sending electrical pulses from an external source will make the muscles contract and this technique is known as FES. </a:t>
            </a:r>
          </a:p>
          <a:p>
            <a:r>
              <a:rPr lang="en-US"/>
              <a:t>The image on the left shows Parastep which is the only FDA approved FES device that uses 4 to 6 channels of surface stimulation to achieve gait.</a:t>
            </a:r>
          </a:p>
          <a:p>
            <a:endParaRPr lang="en-US"/>
          </a:p>
          <a:p>
            <a:r>
              <a:rPr lang="en-US" sz="1200" kern="1200">
                <a:solidFill>
                  <a:schemeClr val="tx1"/>
                </a:solidFill>
                <a:effectLst/>
                <a:latin typeface="+mn-lt"/>
                <a:ea typeface="+mn-ea"/>
                <a:cs typeface="+mn-cs"/>
              </a:rPr>
              <a:t>Shown in the middle is a reciprocating gait orthosis which is a passive device used to modify the structural and functional characteristics of the neuromuscular and skeletal system. It provide assistance by locking the joints thereby enabling people with SCI to stand and by coupling the movements of the two legs to achieve stepping.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hybrid system combine electrical stimulation of muscles with a lower limb orthosis where e stim is the energy source and the othosis provides support. The image on the right shows a hybrid system that uses implanted electodes to stimulate the muscles and was developed by researchers at CWRU.</a:t>
            </a:r>
          </a:p>
          <a:p>
            <a:endParaRPr lang="en-US" sz="1200" kern="120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5</a:t>
            </a:fld>
            <a:endParaRPr lang="en-US"/>
          </a:p>
        </p:txBody>
      </p:sp>
    </p:spTree>
    <p:extLst>
      <p:ext uri="{BB962C8B-B14F-4D97-AF65-F5344CB8AC3E}">
        <p14:creationId xmlns:p14="http://schemas.microsoft.com/office/powerpoint/2010/main" val="48451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Motorized exosketons such as Ekso Indego ReWalk  use electric </a:t>
            </a:r>
            <a:r>
              <a:rPr lang="en-US" sz="1200" b="0" i="0" u="none" strike="noStrike" kern="1200" baseline="0" dirty="0">
                <a:solidFill>
                  <a:schemeClr val="tx1"/>
                </a:solidFill>
                <a:latin typeface="+mn-lt"/>
                <a:ea typeface="+mn-ea"/>
                <a:cs typeface="+mn-cs"/>
              </a:rPr>
              <a:t>motors at the hip and </a:t>
            </a:r>
            <a:r>
              <a:rPr lang="en-US" sz="1200" b="0" i="0" u="none" strike="noStrike" kern="1200" baseline="0">
                <a:solidFill>
                  <a:schemeClr val="tx1"/>
                </a:solidFill>
                <a:latin typeface="+mn-lt"/>
                <a:ea typeface="+mn-ea"/>
                <a:cs typeface="+mn-cs"/>
              </a:rPr>
              <a:t>knee joints. They have </a:t>
            </a:r>
            <a:r>
              <a:rPr lang="en-US" sz="1200" b="0" i="0" u="none" strike="noStrike" kern="1200" baseline="0" dirty="0">
                <a:solidFill>
                  <a:schemeClr val="tx1"/>
                </a:solidFill>
                <a:latin typeface="+mn-lt"/>
                <a:ea typeface="+mn-ea"/>
                <a:cs typeface="+mn-cs"/>
              </a:rPr>
              <a:t>some form of controller to initiate and control the stepping motions and a lithium-ion battery pack for untethered power</a:t>
            </a:r>
          </a:p>
          <a:p>
            <a:endParaRPr lang="en-IN"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D0B6C9-C15D-4214-A92B-46A33B9BD3BB}" type="slidenum">
              <a:rPr lang="en-US" smtClean="0"/>
              <a:t>6</a:t>
            </a:fld>
            <a:endParaRPr lang="en-US"/>
          </a:p>
        </p:txBody>
      </p:sp>
    </p:spTree>
    <p:extLst>
      <p:ext uri="{BB962C8B-B14F-4D97-AF65-F5344CB8AC3E}">
        <p14:creationId xmlns:p14="http://schemas.microsoft.com/office/powerpoint/2010/main" val="242708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lab has worked on several versions of a hybrid device that enable people with SCI to stand and walk for some time for exercise.</a:t>
            </a:r>
          </a:p>
          <a:p>
            <a:endParaRPr lang="en-US"/>
          </a:p>
          <a:p>
            <a:r>
              <a:rPr lang="en-US"/>
              <a:t>Controlled brake orthosis used 4 channels of stimulation and magnetic particle brakes at the joints. It did not assist in forward progression and required significant upper body strength for walking. </a:t>
            </a:r>
          </a:p>
          <a:p>
            <a:endParaRPr lang="en-US"/>
          </a:p>
          <a:p>
            <a:r>
              <a:rPr lang="en-US"/>
              <a:t>The first generation Energy storing orthosis (or the ESO) used a single channel of stimulation is used to capture energy at the knee and then the energy is transferred to the hip to result in forward progression. Gas springs and pneumatics were used as the energy storing elements</a:t>
            </a:r>
          </a:p>
          <a:p>
            <a:endParaRPr lang="en-US"/>
          </a:p>
          <a:p>
            <a:r>
              <a:rPr lang="en-US"/>
              <a:t>The second generation ESO used rubber bands and pneumatics as energy storing elements. In pneumatics, most of the energy is stored in the last stages of compression. This could lead to minimal energy stored.  </a:t>
            </a:r>
          </a:p>
          <a:p>
            <a:endParaRPr lang="en-US"/>
          </a:p>
          <a:p>
            <a:r>
              <a:rPr lang="en-US"/>
              <a:t>The third generation ESO designed used constant force springs to overcome the issues related to storing energy in pneumatics. </a:t>
            </a:r>
          </a:p>
          <a:p>
            <a:endParaRPr lang="en-US"/>
          </a:p>
          <a:p>
            <a:r>
              <a:rPr lang="en-US"/>
              <a:t>My work builds on work by previous students in the lab and addresses </a:t>
            </a:r>
            <a:r>
              <a:rPr lang="en-US" sz="1200" kern="1200">
                <a:solidFill>
                  <a:schemeClr val="tx1"/>
                </a:solidFill>
                <a:effectLst/>
                <a:latin typeface="+mn-lt"/>
                <a:ea typeface="+mn-ea"/>
                <a:cs typeface="+mn-cs"/>
              </a:rPr>
              <a:t>the need for a muscle-powered device that uses surface stimulation to provide reliable short-range walking</a:t>
            </a:r>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30D0B6C9-C15D-4214-A92B-46A33B9BD3BB}" type="slidenum">
              <a:rPr lang="en-US" smtClean="0"/>
              <a:t>7</a:t>
            </a:fld>
            <a:endParaRPr lang="en-US"/>
          </a:p>
        </p:txBody>
      </p:sp>
    </p:spTree>
    <p:extLst>
      <p:ext uri="{BB962C8B-B14F-4D97-AF65-F5344CB8AC3E}">
        <p14:creationId xmlns:p14="http://schemas.microsoft.com/office/powerpoint/2010/main" val="2097755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The first objective was to design, fabricate, and bench test a prototype of the FES-ESO</a:t>
            </a:r>
          </a:p>
          <a:p>
            <a:r>
              <a:rPr lang="en-IN"/>
              <a:t>And then to evaluate its performance in a volunteer with SCI</a:t>
            </a:r>
          </a:p>
          <a:p>
            <a:endParaRPr lang="en-IN"/>
          </a:p>
        </p:txBody>
      </p:sp>
      <p:sp>
        <p:nvSpPr>
          <p:cNvPr id="4" name="Slide Number Placeholder 3"/>
          <p:cNvSpPr>
            <a:spLocks noGrp="1"/>
          </p:cNvSpPr>
          <p:nvPr>
            <p:ph type="sldNum" sz="quarter" idx="10"/>
          </p:nvPr>
        </p:nvSpPr>
        <p:spPr/>
        <p:txBody>
          <a:bodyPr/>
          <a:lstStyle/>
          <a:p>
            <a:fld id="{30D0B6C9-C15D-4214-A92B-46A33B9BD3BB}" type="slidenum">
              <a:rPr lang="en-US" smtClean="0"/>
              <a:t>8</a:t>
            </a:fld>
            <a:endParaRPr lang="en-US"/>
          </a:p>
        </p:txBody>
      </p:sp>
    </p:spTree>
    <p:extLst>
      <p:ext uri="{BB962C8B-B14F-4D97-AF65-F5344CB8AC3E}">
        <p14:creationId xmlns:p14="http://schemas.microsoft.com/office/powerpoint/2010/main" val="1544682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Our idea is to combine FES of a single muscle which is the quadriceps </a:t>
            </a:r>
            <a:r>
              <a:rPr lang="en-US" sz="1200" kern="1200" dirty="0">
                <a:solidFill>
                  <a:schemeClr val="tx1"/>
                </a:solidFill>
                <a:effectLst/>
                <a:latin typeface="+mn-lt"/>
                <a:ea typeface="+mn-ea"/>
                <a:cs typeface="+mn-cs"/>
              </a:rPr>
              <a:t>with an energy storing orthosis to achieve gait</a:t>
            </a:r>
          </a:p>
          <a:p>
            <a:r>
              <a:rPr lang="en-US" sz="1200" kern="1200">
                <a:solidFill>
                  <a:schemeClr val="tx1"/>
                </a:solidFill>
                <a:effectLst/>
                <a:latin typeface="+mn-lt"/>
                <a:ea typeface="+mn-ea"/>
                <a:cs typeface="+mn-cs"/>
              </a:rPr>
              <a:t>The FES-ESO is meant to be an exercise device and not a device for community walking</a:t>
            </a:r>
          </a:p>
          <a:p>
            <a:r>
              <a:rPr lang="en-US" sz="1200" kern="1200">
                <a:solidFill>
                  <a:schemeClr val="tx1"/>
                </a:solidFill>
                <a:effectLst/>
                <a:latin typeface="+mn-lt"/>
                <a:ea typeface="+mn-ea"/>
                <a:cs typeface="+mn-cs"/>
              </a:rPr>
              <a:t>FES-ESO is meant to enable standing and limited walking as a result of which the users bone health would improve, their muscles will not atrophy, and they would get exercise which is good in general </a:t>
            </a:r>
          </a:p>
          <a:p>
            <a:endParaRPr lang="en-US" sz="120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0D0B6C9-C15D-4214-A92B-46A33B9BD3BB}" type="slidenum">
              <a:rPr lang="en-US" smtClean="0"/>
              <a:t>10</a:t>
            </a:fld>
            <a:endParaRPr lang="en-US"/>
          </a:p>
        </p:txBody>
      </p:sp>
    </p:spTree>
    <p:extLst>
      <p:ext uri="{BB962C8B-B14F-4D97-AF65-F5344CB8AC3E}">
        <p14:creationId xmlns:p14="http://schemas.microsoft.com/office/powerpoint/2010/main" val="2750237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6D23E9E8-9C5C-4340-8F24-002503F0A1A2}" type="datetime1">
              <a:rPr lang="en-US" smtClean="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190655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D8758-C2ED-423C-90E1-95DA9B7CC27B}" type="datetime1">
              <a:rPr lang="en-US" smtClean="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4321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AFE6A-467E-4C99-A052-C6B9C231BDF3}" type="datetime1">
              <a:rPr lang="en-US" smtClean="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1195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a:latin typeface="Cambria" panose="02040503050406030204" pitchFamily="18"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Cambria" panose="02040503050406030204" pitchFamily="18" charset="0"/>
                <a:cs typeface="Calibri" panose="020F0502020204030204" pitchFamily="34" charset="0"/>
              </a:defRPr>
            </a:lvl1pPr>
            <a:lvl2pPr>
              <a:defRPr sz="2000">
                <a:latin typeface="Cambria" panose="02040503050406030204" pitchFamily="18" charset="0"/>
                <a:cs typeface="Calibri" panose="020F0502020204030204" pitchFamily="34" charset="0"/>
              </a:defRPr>
            </a:lvl2pPr>
            <a:lvl3pPr>
              <a:defRPr sz="1800">
                <a:latin typeface="Cambria" panose="02040503050406030204" pitchFamily="18" charset="0"/>
                <a:cs typeface="Calibri" panose="020F0502020204030204" pitchFamily="34" charset="0"/>
              </a:defRPr>
            </a:lvl3pPr>
            <a:lvl4pPr>
              <a:defRPr>
                <a:latin typeface="Cambria" panose="02040503050406030204" pitchFamily="18" charset="0"/>
                <a:cs typeface="Calibri" panose="020F0502020204030204" pitchFamily="34" charset="0"/>
              </a:defRPr>
            </a:lvl4pPr>
            <a:lvl5pPr>
              <a:defRPr>
                <a:latin typeface="Cambria" panose="02040503050406030204" pitchFamily="18"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4D05CBD-ECAB-4E54-87E9-A0AD433CDF05}" type="datetime1">
              <a:rPr lang="en-US" smtClean="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7325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CD84B6-1660-4BA3-99EB-2EFFB99813D9}" type="datetime1">
              <a:rPr lang="en-US" smtClean="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29066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49311E-F955-4B3F-8D59-E9601FDFC121}" type="datetime1">
              <a:rPr lang="en-US" smtClean="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59728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863865-EB7C-4047-B04C-4E491A4D3012}" type="datetime1">
              <a:rPr lang="en-US" smtClean="0"/>
              <a:t>7/9/2019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19700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2244E-8911-4979-A3EE-166434297FF9}" type="datetime1">
              <a:rPr lang="en-US" smtClean="0"/>
              <a:t>7/9/2019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86298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646CC-2637-40E5-A3B3-2EF96622BA51}" type="datetime1">
              <a:rPr lang="en-US" smtClean="0"/>
              <a:t>7/9/2019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4276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81F030-6DEF-4C29-AC5E-4CA46D035529}" type="datetime1">
              <a:rPr lang="en-US" smtClean="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5862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50D7AF-69C3-459F-A186-D095A0DF89A6}" type="datetime1">
              <a:rPr lang="en-US" smtClean="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15264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0F265-E786-46C4-BC12-B754766E03B7}" type="datetime1">
              <a:rPr lang="en-US" smtClean="0"/>
              <a:t>7/9/2019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317591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5700" y="1783080"/>
            <a:ext cx="8382001" cy="1645920"/>
          </a:xfrm>
        </p:spPr>
        <p:txBody>
          <a:bodyPr>
            <a:normAutofit fontScale="90000"/>
          </a:bodyPr>
          <a:lstStyle/>
          <a:p>
            <a:r>
              <a:rPr lang="en-IN" dirty="0">
                <a:cs typeface="Calibri" panose="020F0502020204030204" pitchFamily="34" charset="0"/>
              </a:rPr>
              <a:t>Design of a muscle-powered </a:t>
            </a:r>
            <a:r>
              <a:rPr lang="en-IN">
                <a:cs typeface="Calibri" panose="020F0502020204030204" pitchFamily="34" charset="0"/>
              </a:rPr>
              <a:t>walking exoskeleton for people with spinal cord injury</a:t>
            </a:r>
            <a:endParaRPr lang="en-US" dirty="0">
              <a:cs typeface="Calibri" panose="020F0502020204030204" pitchFamily="34" charset="0"/>
            </a:endParaRPr>
          </a:p>
        </p:txBody>
      </p:sp>
      <p:sp>
        <p:nvSpPr>
          <p:cNvPr id="3" name="Subtitle 2"/>
          <p:cNvSpPr>
            <a:spLocks noGrp="1"/>
          </p:cNvSpPr>
          <p:nvPr>
            <p:ph type="subTitle" idx="1"/>
          </p:nvPr>
        </p:nvSpPr>
        <p:spPr>
          <a:xfrm>
            <a:off x="3982847" y="4851472"/>
            <a:ext cx="7807706" cy="1819656"/>
          </a:xfrm>
        </p:spPr>
        <p:txBody>
          <a:bodyPr>
            <a:noAutofit/>
          </a:bodyPr>
          <a:lstStyle/>
          <a:p>
            <a:r>
              <a:rPr lang="en-IN"/>
              <a:t>Vikram Katti</a:t>
            </a:r>
          </a:p>
          <a:p>
            <a:r>
              <a:rPr lang="en-IN"/>
              <a:t>Advisor - Prof. William Durfee</a:t>
            </a:r>
          </a:p>
          <a:p>
            <a:r>
              <a:rPr lang="en-IN"/>
              <a:t>Department of Mechanical Engineering</a:t>
            </a:r>
          </a:p>
          <a:p>
            <a:r>
              <a:rPr lang="en-IN"/>
              <a:t>University of Minnesota</a:t>
            </a:r>
            <a:endParaRPr lang="en-US" dirty="0"/>
          </a:p>
        </p:txBody>
      </p:sp>
      <p:pic>
        <p:nvPicPr>
          <p:cNvPr id="5" name="Picture 4">
            <a:extLst>
              <a:ext uri="{FF2B5EF4-FFF2-40B4-BE49-F238E27FC236}">
                <a16:creationId xmlns:a16="http://schemas.microsoft.com/office/drawing/2014/main" id="{B232FB05-5553-4357-9233-F63C7AF71C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397" y="209550"/>
            <a:ext cx="3116580" cy="6438900"/>
          </a:xfrm>
          <a:prstGeom prst="rect">
            <a:avLst/>
          </a:prstGeom>
          <a:noFill/>
          <a:ln>
            <a:noFill/>
          </a:ln>
        </p:spPr>
      </p:pic>
    </p:spTree>
    <p:extLst>
      <p:ext uri="{BB962C8B-B14F-4D97-AF65-F5344CB8AC3E}">
        <p14:creationId xmlns:p14="http://schemas.microsoft.com/office/powerpoint/2010/main" val="1444995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288" y="377867"/>
            <a:ext cx="8040624" cy="666668"/>
          </a:xfrm>
        </p:spPr>
        <p:txBody>
          <a:bodyPr>
            <a:noAutofit/>
          </a:bodyPr>
          <a:lstStyle/>
          <a:p>
            <a:r>
              <a:rPr lang="en-IN"/>
              <a:t>FES-ESO</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10</a:t>
            </a:fld>
            <a:endParaRPr lang="en-US" dirty="0"/>
          </a:p>
        </p:txBody>
      </p:sp>
      <p:pic>
        <p:nvPicPr>
          <p:cNvPr id="7" name="Picture 6">
            <a:extLst>
              <a:ext uri="{FF2B5EF4-FFF2-40B4-BE49-F238E27FC236}">
                <a16:creationId xmlns:a16="http://schemas.microsoft.com/office/drawing/2014/main" id="{D4B4F7EC-86A3-4FD7-890E-5CA1562FD5E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1768" y="1044535"/>
            <a:ext cx="2648464" cy="5849051"/>
          </a:xfrm>
          <a:prstGeom prst="rect">
            <a:avLst/>
          </a:prstGeom>
          <a:noFill/>
          <a:ln>
            <a:noFill/>
          </a:ln>
        </p:spPr>
      </p:pic>
      <p:cxnSp>
        <p:nvCxnSpPr>
          <p:cNvPr id="8" name="Straight Arrow Connector 7">
            <a:extLst>
              <a:ext uri="{FF2B5EF4-FFF2-40B4-BE49-F238E27FC236}">
                <a16:creationId xmlns:a16="http://schemas.microsoft.com/office/drawing/2014/main" id="{7829295A-64F1-4857-BB04-F03987298402}"/>
              </a:ext>
            </a:extLst>
          </p:cNvPr>
          <p:cNvCxnSpPr>
            <a:cxnSpLocks/>
            <a:stCxn id="14" idx="1"/>
          </p:cNvCxnSpPr>
          <p:nvPr/>
        </p:nvCxnSpPr>
        <p:spPr>
          <a:xfrm flipH="1" flipV="1">
            <a:off x="6778058" y="2888942"/>
            <a:ext cx="1126346" cy="133183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5F39DEF-3417-4982-8F0B-ECADC70BB72A}"/>
              </a:ext>
            </a:extLst>
          </p:cNvPr>
          <p:cNvCxnSpPr>
            <a:cxnSpLocks/>
            <a:stCxn id="14" idx="1"/>
          </p:cNvCxnSpPr>
          <p:nvPr/>
        </p:nvCxnSpPr>
        <p:spPr>
          <a:xfrm flipH="1">
            <a:off x="7020286" y="4220774"/>
            <a:ext cx="884118" cy="79934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B81830-B6A9-4B7B-B141-603C245A752D}"/>
              </a:ext>
            </a:extLst>
          </p:cNvPr>
          <p:cNvSpPr txBox="1"/>
          <p:nvPr/>
        </p:nvSpPr>
        <p:spPr>
          <a:xfrm>
            <a:off x="7904404" y="3897608"/>
            <a:ext cx="1764344" cy="646331"/>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Wrap springs as brakes</a:t>
            </a:r>
          </a:p>
        </p:txBody>
      </p:sp>
      <p:sp>
        <p:nvSpPr>
          <p:cNvPr id="18" name="TextBox 17">
            <a:extLst>
              <a:ext uri="{FF2B5EF4-FFF2-40B4-BE49-F238E27FC236}">
                <a16:creationId xmlns:a16="http://schemas.microsoft.com/office/drawing/2014/main" id="{8DFA4AE6-E41D-46F5-8A6B-03C7B69B0C87}"/>
              </a:ext>
            </a:extLst>
          </p:cNvPr>
          <p:cNvSpPr txBox="1"/>
          <p:nvPr/>
        </p:nvSpPr>
        <p:spPr>
          <a:xfrm>
            <a:off x="3619391" y="3264015"/>
            <a:ext cx="1764344" cy="369332"/>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Hip spring</a:t>
            </a:r>
          </a:p>
        </p:txBody>
      </p:sp>
      <p:cxnSp>
        <p:nvCxnSpPr>
          <p:cNvPr id="19" name="Straight Arrow Connector 18">
            <a:extLst>
              <a:ext uri="{FF2B5EF4-FFF2-40B4-BE49-F238E27FC236}">
                <a16:creationId xmlns:a16="http://schemas.microsoft.com/office/drawing/2014/main" id="{4CFCEF92-5CEC-4597-A6CE-358903200B4B}"/>
              </a:ext>
            </a:extLst>
          </p:cNvPr>
          <p:cNvCxnSpPr>
            <a:cxnSpLocks/>
          </p:cNvCxnSpPr>
          <p:nvPr/>
        </p:nvCxnSpPr>
        <p:spPr>
          <a:xfrm>
            <a:off x="4892741" y="3518291"/>
            <a:ext cx="585484" cy="7269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F5F56F6-59C4-445D-8FD7-484E54B0FEBE}"/>
              </a:ext>
            </a:extLst>
          </p:cNvPr>
          <p:cNvCxnSpPr>
            <a:cxnSpLocks/>
            <a:stCxn id="31" idx="3"/>
          </p:cNvCxnSpPr>
          <p:nvPr/>
        </p:nvCxnSpPr>
        <p:spPr>
          <a:xfrm flipV="1">
            <a:off x="4892741" y="3663659"/>
            <a:ext cx="921150" cy="55711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8CFCC35-C78A-42A3-8DCA-1D7F3CBCB815}"/>
              </a:ext>
            </a:extLst>
          </p:cNvPr>
          <p:cNvCxnSpPr>
            <a:cxnSpLocks/>
          </p:cNvCxnSpPr>
          <p:nvPr/>
        </p:nvCxnSpPr>
        <p:spPr>
          <a:xfrm flipV="1">
            <a:off x="4892741" y="4543939"/>
            <a:ext cx="921150" cy="25287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97BFE3D-FB71-4880-BFBA-56635C6853F9}"/>
              </a:ext>
            </a:extLst>
          </p:cNvPr>
          <p:cNvSpPr txBox="1"/>
          <p:nvPr/>
        </p:nvSpPr>
        <p:spPr>
          <a:xfrm>
            <a:off x="3128397" y="3897607"/>
            <a:ext cx="1764344" cy="646331"/>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Energy transfer spring</a:t>
            </a:r>
          </a:p>
        </p:txBody>
      </p:sp>
      <p:sp>
        <p:nvSpPr>
          <p:cNvPr id="32" name="TextBox 31">
            <a:extLst>
              <a:ext uri="{FF2B5EF4-FFF2-40B4-BE49-F238E27FC236}">
                <a16:creationId xmlns:a16="http://schemas.microsoft.com/office/drawing/2014/main" id="{3DB653AE-630E-4451-AA05-CE0C6A5D7455}"/>
              </a:ext>
            </a:extLst>
          </p:cNvPr>
          <p:cNvSpPr txBox="1"/>
          <p:nvPr/>
        </p:nvSpPr>
        <p:spPr>
          <a:xfrm>
            <a:off x="3491598" y="4581147"/>
            <a:ext cx="1764344" cy="369332"/>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Knee spring</a:t>
            </a:r>
          </a:p>
        </p:txBody>
      </p:sp>
    </p:spTree>
    <p:extLst>
      <p:ext uri="{BB962C8B-B14F-4D97-AF65-F5344CB8AC3E}">
        <p14:creationId xmlns:p14="http://schemas.microsoft.com/office/powerpoint/2010/main" val="204451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6874-25BF-41FF-AC81-00397ACE8450}"/>
              </a:ext>
            </a:extLst>
          </p:cNvPr>
          <p:cNvSpPr>
            <a:spLocks noGrp="1"/>
          </p:cNvSpPr>
          <p:nvPr>
            <p:ph type="title"/>
          </p:nvPr>
        </p:nvSpPr>
        <p:spPr/>
        <p:txBody>
          <a:bodyPr/>
          <a:lstStyle/>
          <a:p>
            <a:r>
              <a:rPr lang="en-US"/>
              <a:t>Anatomical terms</a:t>
            </a:r>
          </a:p>
        </p:txBody>
      </p:sp>
      <p:sp>
        <p:nvSpPr>
          <p:cNvPr id="3" name="Content Placeholder 2">
            <a:extLst>
              <a:ext uri="{FF2B5EF4-FFF2-40B4-BE49-F238E27FC236}">
                <a16:creationId xmlns:a16="http://schemas.microsoft.com/office/drawing/2014/main" id="{9A27BDB0-7684-422E-AB53-CBDEB2784051}"/>
              </a:ext>
            </a:extLst>
          </p:cNvPr>
          <p:cNvSpPr>
            <a:spLocks noGrp="1"/>
          </p:cNvSpPr>
          <p:nvPr>
            <p:ph idx="1"/>
          </p:nvPr>
        </p:nvSpPr>
        <p:spPr>
          <a:xfrm>
            <a:off x="2099537" y="1685340"/>
            <a:ext cx="7500401" cy="964169"/>
          </a:xfrm>
        </p:spPr>
        <p:txBody>
          <a:bodyPr/>
          <a:lstStyle/>
          <a:p>
            <a:pPr marL="0" indent="0">
              <a:buNone/>
            </a:pPr>
            <a:r>
              <a:rPr lang="en-US"/>
              <a:t>Flexion - decreases the angle between two body parts</a:t>
            </a:r>
          </a:p>
          <a:p>
            <a:pPr marL="0" indent="0">
              <a:buNone/>
            </a:pPr>
            <a:r>
              <a:rPr lang="en-US"/>
              <a:t>Extension - increases the angle between two body parts</a:t>
            </a:r>
          </a:p>
          <a:p>
            <a:endParaRPr lang="en-US"/>
          </a:p>
          <a:p>
            <a:endParaRPr lang="en-US"/>
          </a:p>
        </p:txBody>
      </p:sp>
      <p:sp>
        <p:nvSpPr>
          <p:cNvPr id="4" name="Footer Placeholder 3">
            <a:extLst>
              <a:ext uri="{FF2B5EF4-FFF2-40B4-BE49-F238E27FC236}">
                <a16:creationId xmlns:a16="http://schemas.microsoft.com/office/drawing/2014/main" id="{391D3AF1-6411-4812-B8CB-6FEFFB62EA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42690A-958B-47C6-A5CE-200140A1A5C0}"/>
              </a:ext>
            </a:extLst>
          </p:cNvPr>
          <p:cNvSpPr>
            <a:spLocks noGrp="1"/>
          </p:cNvSpPr>
          <p:nvPr>
            <p:ph type="sldNum" sz="quarter" idx="12"/>
          </p:nvPr>
        </p:nvSpPr>
        <p:spPr/>
        <p:txBody>
          <a:bodyPr/>
          <a:lstStyle/>
          <a:p>
            <a:fld id="{8A7A6979-0714-4377-B894-6BE4C2D6E202}" type="slidenum">
              <a:rPr lang="en-US" smtClean="0"/>
              <a:pPr/>
              <a:t>11</a:t>
            </a:fld>
            <a:endParaRPr lang="en-US" dirty="0"/>
          </a:p>
        </p:txBody>
      </p:sp>
      <p:pic>
        <p:nvPicPr>
          <p:cNvPr id="7" name="Picture 6" descr="A picture containing text, map&#10;&#10;Description generated with very high confidence">
            <a:extLst>
              <a:ext uri="{FF2B5EF4-FFF2-40B4-BE49-F238E27FC236}">
                <a16:creationId xmlns:a16="http://schemas.microsoft.com/office/drawing/2014/main" id="{5013EBF4-0995-4686-A61D-FC974F17E0F2}"/>
              </a:ext>
            </a:extLst>
          </p:cNvPr>
          <p:cNvPicPr>
            <a:picLocks noChangeAspect="1"/>
          </p:cNvPicPr>
          <p:nvPr/>
        </p:nvPicPr>
        <p:blipFill rotWithShape="1">
          <a:blip r:embed="rId3"/>
          <a:srcRect r="38010" b="12256"/>
          <a:stretch/>
        </p:blipFill>
        <p:spPr>
          <a:xfrm>
            <a:off x="6622336" y="3429000"/>
            <a:ext cx="1794989" cy="2562116"/>
          </a:xfrm>
          <a:prstGeom prst="rect">
            <a:avLst/>
          </a:prstGeom>
        </p:spPr>
      </p:pic>
      <p:sp>
        <p:nvSpPr>
          <p:cNvPr id="8" name="Footer Placeholder 2">
            <a:extLst>
              <a:ext uri="{FF2B5EF4-FFF2-40B4-BE49-F238E27FC236}">
                <a16:creationId xmlns:a16="http://schemas.microsoft.com/office/drawing/2014/main" id="{09E97A32-495B-4489-AD24-24B591259309}"/>
              </a:ext>
            </a:extLst>
          </p:cNvPr>
          <p:cNvSpPr txBox="1">
            <a:spLocks/>
          </p:cNvSpPr>
          <p:nvPr/>
        </p:nvSpPr>
        <p:spPr>
          <a:xfrm>
            <a:off x="5039645" y="6126053"/>
            <a:ext cx="1620186" cy="5631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IN">
                <a:solidFill>
                  <a:schemeClr val="tx1"/>
                </a:solidFill>
                <a:latin typeface="Cambria" panose="02040503050406030204" pitchFamily="18" charset="0"/>
              </a:rPr>
              <a:t>[1] acefitness.org</a:t>
            </a:r>
            <a:endParaRPr lang="en-US">
              <a:solidFill>
                <a:schemeClr val="tx1"/>
              </a:solidFill>
              <a:latin typeface="Cambria" panose="02040503050406030204" pitchFamily="18" charset="0"/>
            </a:endParaRPr>
          </a:p>
          <a:p>
            <a:pPr algn="l"/>
            <a:r>
              <a:rPr lang="en-US">
                <a:solidFill>
                  <a:schemeClr val="tx1"/>
                </a:solidFill>
                <a:latin typeface="Cambria" panose="02040503050406030204" pitchFamily="18" charset="0"/>
                <a:cs typeface="Calibri" panose="020F0502020204030204" pitchFamily="34" charset="0"/>
              </a:rPr>
              <a:t>[2] clinicalgate.com</a:t>
            </a:r>
          </a:p>
        </p:txBody>
      </p:sp>
      <p:pic>
        <p:nvPicPr>
          <p:cNvPr id="9" name="Picture 8">
            <a:extLst>
              <a:ext uri="{FF2B5EF4-FFF2-40B4-BE49-F238E27FC236}">
                <a16:creationId xmlns:a16="http://schemas.microsoft.com/office/drawing/2014/main" id="{17B9B6EA-BF4B-4FDE-A72F-2D222A7BC6CD}"/>
              </a:ext>
            </a:extLst>
          </p:cNvPr>
          <p:cNvPicPr>
            <a:picLocks noChangeAspect="1"/>
          </p:cNvPicPr>
          <p:nvPr/>
        </p:nvPicPr>
        <p:blipFill>
          <a:blip r:embed="rId4"/>
          <a:stretch>
            <a:fillRect/>
          </a:stretch>
        </p:blipFill>
        <p:spPr>
          <a:xfrm>
            <a:off x="2568407" y="3246742"/>
            <a:ext cx="2366931" cy="2775023"/>
          </a:xfrm>
          <a:prstGeom prst="rect">
            <a:avLst/>
          </a:prstGeom>
        </p:spPr>
      </p:pic>
      <p:sp>
        <p:nvSpPr>
          <p:cNvPr id="10" name="TextBox 9">
            <a:extLst>
              <a:ext uri="{FF2B5EF4-FFF2-40B4-BE49-F238E27FC236}">
                <a16:creationId xmlns:a16="http://schemas.microsoft.com/office/drawing/2014/main" id="{0BFA642F-6B2D-4364-8632-CD8F8FEBE70C}"/>
              </a:ext>
            </a:extLst>
          </p:cNvPr>
          <p:cNvSpPr txBox="1"/>
          <p:nvPr/>
        </p:nvSpPr>
        <p:spPr>
          <a:xfrm>
            <a:off x="5849738" y="2924731"/>
            <a:ext cx="2846145" cy="369332"/>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Knee flexion, extension [2]</a:t>
            </a:r>
          </a:p>
        </p:txBody>
      </p:sp>
      <p:sp>
        <p:nvSpPr>
          <p:cNvPr id="12" name="TextBox 11">
            <a:extLst>
              <a:ext uri="{FF2B5EF4-FFF2-40B4-BE49-F238E27FC236}">
                <a16:creationId xmlns:a16="http://schemas.microsoft.com/office/drawing/2014/main" id="{387A8AA6-37F1-494E-8615-51FA8F330B4D}"/>
              </a:ext>
            </a:extLst>
          </p:cNvPr>
          <p:cNvSpPr txBox="1"/>
          <p:nvPr/>
        </p:nvSpPr>
        <p:spPr>
          <a:xfrm>
            <a:off x="2568407" y="2924731"/>
            <a:ext cx="2697783" cy="369332"/>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Hip flexion, extension [1]</a:t>
            </a:r>
          </a:p>
        </p:txBody>
      </p:sp>
    </p:spTree>
    <p:extLst>
      <p:ext uri="{BB962C8B-B14F-4D97-AF65-F5344CB8AC3E}">
        <p14:creationId xmlns:p14="http://schemas.microsoft.com/office/powerpoint/2010/main" val="1387421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654C-A051-4111-B746-2D9D952CA8D1}"/>
              </a:ext>
            </a:extLst>
          </p:cNvPr>
          <p:cNvSpPr>
            <a:spLocks noGrp="1"/>
          </p:cNvSpPr>
          <p:nvPr>
            <p:ph type="title"/>
          </p:nvPr>
        </p:nvSpPr>
        <p:spPr>
          <a:xfrm>
            <a:off x="838200" y="-11454"/>
            <a:ext cx="10515600" cy="1003167"/>
          </a:xfrm>
        </p:spPr>
        <p:txBody>
          <a:bodyPr/>
          <a:lstStyle/>
          <a:p>
            <a:r>
              <a:rPr lang="en-US"/>
              <a:t>FES-ESO step cycle</a:t>
            </a:r>
          </a:p>
        </p:txBody>
      </p:sp>
      <p:sp>
        <p:nvSpPr>
          <p:cNvPr id="4" name="Footer Placeholder 3">
            <a:extLst>
              <a:ext uri="{FF2B5EF4-FFF2-40B4-BE49-F238E27FC236}">
                <a16:creationId xmlns:a16="http://schemas.microsoft.com/office/drawing/2014/main" id="{2B96320B-3C4C-4C59-83A7-26B5AD3FB23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212017-80AB-488C-90A6-A72C6CC5D5C8}"/>
              </a:ext>
            </a:extLst>
          </p:cNvPr>
          <p:cNvSpPr>
            <a:spLocks noGrp="1"/>
          </p:cNvSpPr>
          <p:nvPr>
            <p:ph type="sldNum" sz="quarter" idx="12"/>
          </p:nvPr>
        </p:nvSpPr>
        <p:spPr/>
        <p:txBody>
          <a:bodyPr/>
          <a:lstStyle/>
          <a:p>
            <a:fld id="{8A7A6979-0714-4377-B894-6BE4C2D6E202}" type="slidenum">
              <a:rPr lang="en-US" smtClean="0"/>
              <a:pPr/>
              <a:t>12</a:t>
            </a:fld>
            <a:endParaRPr lang="en-US" dirty="0"/>
          </a:p>
        </p:txBody>
      </p:sp>
      <p:pic>
        <p:nvPicPr>
          <p:cNvPr id="6" name="Picture 5">
            <a:extLst>
              <a:ext uri="{FF2B5EF4-FFF2-40B4-BE49-F238E27FC236}">
                <a16:creationId xmlns:a16="http://schemas.microsoft.com/office/drawing/2014/main" id="{D392C497-094C-4D12-9679-F5D03C6C248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361" y="883863"/>
            <a:ext cx="6667503" cy="2223499"/>
          </a:xfrm>
          <a:prstGeom prst="rect">
            <a:avLst/>
          </a:prstGeom>
          <a:noFill/>
        </p:spPr>
      </p:pic>
      <p:grpSp>
        <p:nvGrpSpPr>
          <p:cNvPr id="3" name="Group 2">
            <a:extLst>
              <a:ext uri="{FF2B5EF4-FFF2-40B4-BE49-F238E27FC236}">
                <a16:creationId xmlns:a16="http://schemas.microsoft.com/office/drawing/2014/main" id="{A1869759-095B-462A-9070-B21E11567D03}"/>
              </a:ext>
            </a:extLst>
          </p:cNvPr>
          <p:cNvGrpSpPr/>
          <p:nvPr/>
        </p:nvGrpSpPr>
        <p:grpSpPr>
          <a:xfrm>
            <a:off x="3280646" y="3091020"/>
            <a:ext cx="6996130" cy="3872282"/>
            <a:chOff x="3280646" y="3091020"/>
            <a:chExt cx="6996130" cy="3872282"/>
          </a:xfrm>
        </p:grpSpPr>
        <p:sp>
          <p:nvSpPr>
            <p:cNvPr id="9" name="TextBox 8">
              <a:extLst>
                <a:ext uri="{FF2B5EF4-FFF2-40B4-BE49-F238E27FC236}">
                  <a16:creationId xmlns:a16="http://schemas.microsoft.com/office/drawing/2014/main" id="{1E911EAD-0D94-4DA2-B731-07A606A5DE0B}"/>
                </a:ext>
              </a:extLst>
            </p:cNvPr>
            <p:cNvSpPr txBox="1"/>
            <p:nvPr/>
          </p:nvSpPr>
          <p:spPr>
            <a:xfrm>
              <a:off x="3280646" y="5767704"/>
              <a:ext cx="1896436" cy="830997"/>
            </a:xfrm>
            <a:prstGeom prst="rect">
              <a:avLst/>
            </a:prstGeom>
            <a:noFill/>
          </p:spPr>
          <p:txBody>
            <a:bodyPr wrap="square" rtlCol="0">
              <a:spAutoFit/>
            </a:bodyPr>
            <a:lstStyle/>
            <a:p>
              <a:r>
                <a:rPr lang="en-US" sz="2400">
                  <a:latin typeface="Cambria" panose="02040503050406030204" pitchFamily="18" charset="0"/>
                  <a:ea typeface="Cambria" panose="02040503050406030204" pitchFamily="18" charset="0"/>
                </a:rPr>
                <a:t>KS, ETS compressed</a:t>
              </a:r>
            </a:p>
          </p:txBody>
        </p:sp>
        <p:sp>
          <p:nvSpPr>
            <p:cNvPr id="10" name="TextBox 9">
              <a:extLst>
                <a:ext uri="{FF2B5EF4-FFF2-40B4-BE49-F238E27FC236}">
                  <a16:creationId xmlns:a16="http://schemas.microsoft.com/office/drawing/2014/main" id="{2E7678C3-57B5-49A4-8FB3-4F12740467D8}"/>
                </a:ext>
              </a:extLst>
            </p:cNvPr>
            <p:cNvSpPr txBox="1"/>
            <p:nvPr/>
          </p:nvSpPr>
          <p:spPr>
            <a:xfrm>
              <a:off x="5204829" y="5762973"/>
              <a:ext cx="2354348" cy="1200329"/>
            </a:xfrm>
            <a:prstGeom prst="rect">
              <a:avLst/>
            </a:prstGeom>
            <a:noFill/>
          </p:spPr>
          <p:txBody>
            <a:bodyPr wrap="square" rtlCol="0">
              <a:spAutoFit/>
            </a:bodyPr>
            <a:lstStyle/>
            <a:p>
              <a:r>
                <a:rPr lang="en-US" sz="2400">
                  <a:latin typeface="Cambria" panose="02040503050406030204" pitchFamily="18" charset="0"/>
                  <a:ea typeface="Cambria" panose="02040503050406030204" pitchFamily="18" charset="0"/>
                </a:rPr>
                <a:t>ETS extends at  hip, compresses HS </a:t>
              </a:r>
            </a:p>
          </p:txBody>
        </p:sp>
        <p:sp>
          <p:nvSpPr>
            <p:cNvPr id="11" name="TextBox 10">
              <a:extLst>
                <a:ext uri="{FF2B5EF4-FFF2-40B4-BE49-F238E27FC236}">
                  <a16:creationId xmlns:a16="http://schemas.microsoft.com/office/drawing/2014/main" id="{13DAEB90-AAC5-446B-89E2-46FE17C26490}"/>
                </a:ext>
              </a:extLst>
            </p:cNvPr>
            <p:cNvSpPr txBox="1"/>
            <p:nvPr/>
          </p:nvSpPr>
          <p:spPr>
            <a:xfrm>
              <a:off x="7865892" y="5762973"/>
              <a:ext cx="2410884" cy="1200329"/>
            </a:xfrm>
            <a:prstGeom prst="rect">
              <a:avLst/>
            </a:prstGeom>
            <a:noFill/>
          </p:spPr>
          <p:txBody>
            <a:bodyPr wrap="square" rtlCol="0">
              <a:spAutoFit/>
            </a:bodyPr>
            <a:lstStyle/>
            <a:p>
              <a:r>
                <a:rPr lang="en-US" sz="2400">
                  <a:latin typeface="Cambria" panose="02040503050406030204" pitchFamily="18" charset="0"/>
                  <a:ea typeface="Cambria" panose="02040503050406030204" pitchFamily="18" charset="0"/>
                </a:rPr>
                <a:t>HS extends at hip, KS extends at knee</a:t>
              </a:r>
            </a:p>
          </p:txBody>
        </p:sp>
        <p:grpSp>
          <p:nvGrpSpPr>
            <p:cNvPr id="12" name="Group 11">
              <a:extLst>
                <a:ext uri="{FF2B5EF4-FFF2-40B4-BE49-F238E27FC236}">
                  <a16:creationId xmlns:a16="http://schemas.microsoft.com/office/drawing/2014/main" id="{F7CDDC23-635E-48D0-AD5A-FC8F9476C442}"/>
                </a:ext>
              </a:extLst>
            </p:cNvPr>
            <p:cNvGrpSpPr/>
            <p:nvPr/>
          </p:nvGrpSpPr>
          <p:grpSpPr>
            <a:xfrm>
              <a:off x="3671504" y="3107362"/>
              <a:ext cx="1354005" cy="2481636"/>
              <a:chOff x="2647546" y="417046"/>
              <a:chExt cx="2239151" cy="4428911"/>
            </a:xfrm>
          </p:grpSpPr>
          <p:cxnSp>
            <p:nvCxnSpPr>
              <p:cNvPr id="66" name="Straight Arrow Connector 65">
                <a:extLst>
                  <a:ext uri="{FF2B5EF4-FFF2-40B4-BE49-F238E27FC236}">
                    <a16:creationId xmlns:a16="http://schemas.microsoft.com/office/drawing/2014/main" id="{1C779774-B47D-4DD8-9767-3498E07633E0}"/>
                  </a:ext>
                </a:extLst>
              </p:cNvPr>
              <p:cNvCxnSpPr/>
              <p:nvPr/>
            </p:nvCxnSpPr>
            <p:spPr>
              <a:xfrm flipH="1" flipV="1">
                <a:off x="4211371" y="2262142"/>
                <a:ext cx="191124" cy="460947"/>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67" name="Straight Arrow Connector 66">
                <a:extLst>
                  <a:ext uri="{FF2B5EF4-FFF2-40B4-BE49-F238E27FC236}">
                    <a16:creationId xmlns:a16="http://schemas.microsoft.com/office/drawing/2014/main" id="{1EEE27B7-A240-4B7F-8FDD-596E9F08247A}"/>
                  </a:ext>
                </a:extLst>
              </p:cNvPr>
              <p:cNvCxnSpPr/>
              <p:nvPr/>
            </p:nvCxnSpPr>
            <p:spPr>
              <a:xfrm flipH="1" flipV="1">
                <a:off x="3847550" y="2434833"/>
                <a:ext cx="191124" cy="460947"/>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8" name="Arrow: Curved Right 67">
                <a:extLst>
                  <a:ext uri="{FF2B5EF4-FFF2-40B4-BE49-F238E27FC236}">
                    <a16:creationId xmlns:a16="http://schemas.microsoft.com/office/drawing/2014/main" id="{4312EBF2-88B5-4549-9524-71B2DBC5313C}"/>
                  </a:ext>
                </a:extLst>
              </p:cNvPr>
              <p:cNvSpPr/>
              <p:nvPr/>
            </p:nvSpPr>
            <p:spPr>
              <a:xfrm>
                <a:off x="3971460" y="2870616"/>
                <a:ext cx="227895" cy="400987"/>
              </a:xfrm>
              <a:prstGeom prst="curv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a:extLst>
                  <a:ext uri="{FF2B5EF4-FFF2-40B4-BE49-F238E27FC236}">
                    <a16:creationId xmlns:a16="http://schemas.microsoft.com/office/drawing/2014/main" id="{E37FE328-E6D7-4DEF-8223-C997FD17A5E2}"/>
                  </a:ext>
                </a:extLst>
              </p:cNvPr>
              <p:cNvSpPr txBox="1"/>
              <p:nvPr/>
            </p:nvSpPr>
            <p:spPr>
              <a:xfrm>
                <a:off x="3711011" y="1214824"/>
                <a:ext cx="1175686" cy="659137"/>
              </a:xfrm>
              <a:prstGeom prst="rect">
                <a:avLst/>
              </a:prstGeom>
              <a:noFill/>
            </p:spPr>
            <p:txBody>
              <a:bodyPr wrap="square" rtlCol="0">
                <a:spAutoFit/>
              </a:bodyPr>
              <a:lstStyle/>
              <a:p>
                <a:r>
                  <a:rPr lang="en-US"/>
                  <a:t>ETS</a:t>
                </a:r>
              </a:p>
            </p:txBody>
          </p:sp>
          <p:sp>
            <p:nvSpPr>
              <p:cNvPr id="70" name="TextBox 69">
                <a:extLst>
                  <a:ext uri="{FF2B5EF4-FFF2-40B4-BE49-F238E27FC236}">
                    <a16:creationId xmlns:a16="http://schemas.microsoft.com/office/drawing/2014/main" id="{F5C4F347-EE01-464D-9F05-CD64E6D1AED1}"/>
                  </a:ext>
                </a:extLst>
              </p:cNvPr>
              <p:cNvSpPr txBox="1"/>
              <p:nvPr/>
            </p:nvSpPr>
            <p:spPr>
              <a:xfrm>
                <a:off x="2647546" y="1404827"/>
                <a:ext cx="1094660" cy="659137"/>
              </a:xfrm>
              <a:prstGeom prst="rect">
                <a:avLst/>
              </a:prstGeom>
              <a:noFill/>
            </p:spPr>
            <p:txBody>
              <a:bodyPr wrap="square" rtlCol="0">
                <a:spAutoFit/>
              </a:bodyPr>
              <a:lstStyle/>
              <a:p>
                <a:r>
                  <a:rPr lang="en-US"/>
                  <a:t>HS</a:t>
                </a:r>
              </a:p>
            </p:txBody>
          </p:sp>
          <p:sp>
            <p:nvSpPr>
              <p:cNvPr id="71" name="TextBox 70">
                <a:extLst>
                  <a:ext uri="{FF2B5EF4-FFF2-40B4-BE49-F238E27FC236}">
                    <a16:creationId xmlns:a16="http://schemas.microsoft.com/office/drawing/2014/main" id="{E59837CC-6CBE-4F4D-BD2F-08530D23DCEC}"/>
                  </a:ext>
                </a:extLst>
              </p:cNvPr>
              <p:cNvSpPr txBox="1"/>
              <p:nvPr/>
            </p:nvSpPr>
            <p:spPr>
              <a:xfrm>
                <a:off x="3206257" y="2235875"/>
                <a:ext cx="894920" cy="659137"/>
              </a:xfrm>
              <a:prstGeom prst="rect">
                <a:avLst/>
              </a:prstGeom>
              <a:noFill/>
            </p:spPr>
            <p:txBody>
              <a:bodyPr wrap="square" rtlCol="0">
                <a:spAutoFit/>
              </a:bodyPr>
              <a:lstStyle/>
              <a:p>
                <a:r>
                  <a:rPr lang="en-US"/>
                  <a:t>KS</a:t>
                </a:r>
              </a:p>
            </p:txBody>
          </p:sp>
          <p:cxnSp>
            <p:nvCxnSpPr>
              <p:cNvPr id="72" name="Straight Connector 71">
                <a:extLst>
                  <a:ext uri="{FF2B5EF4-FFF2-40B4-BE49-F238E27FC236}">
                    <a16:creationId xmlns:a16="http://schemas.microsoft.com/office/drawing/2014/main" id="{D9187911-3136-4A27-B0FE-FC63370386E8}"/>
                  </a:ext>
                </a:extLst>
              </p:cNvPr>
              <p:cNvCxnSpPr/>
              <p:nvPr/>
            </p:nvCxnSpPr>
            <p:spPr>
              <a:xfrm>
                <a:off x="3307995" y="1155700"/>
                <a:ext cx="844905" cy="1817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4165055-3F99-4793-B898-412F11F530EF}"/>
                  </a:ext>
                </a:extLst>
              </p:cNvPr>
              <p:cNvCxnSpPr>
                <a:cxnSpLocks/>
              </p:cNvCxnSpPr>
              <p:nvPr/>
            </p:nvCxnSpPr>
            <p:spPr>
              <a:xfrm flipH="1">
                <a:off x="3053443" y="2973614"/>
                <a:ext cx="1099458" cy="1565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2E37B87-8720-4480-805D-40E1073C0013}"/>
                  </a:ext>
                </a:extLst>
              </p:cNvPr>
              <p:cNvCxnSpPr/>
              <p:nvPr/>
            </p:nvCxnSpPr>
            <p:spPr>
              <a:xfrm>
                <a:off x="3053443" y="4539343"/>
                <a:ext cx="426357" cy="306614"/>
              </a:xfrm>
              <a:prstGeom prst="line">
                <a:avLst/>
              </a:prstGeom>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336CFEA5-9403-4E63-97E4-D630F0AE37C4}"/>
                  </a:ext>
                </a:extLst>
              </p:cNvPr>
              <p:cNvSpPr/>
              <p:nvPr/>
            </p:nvSpPr>
            <p:spPr>
              <a:xfrm rot="20109794">
                <a:off x="3581913" y="1989356"/>
                <a:ext cx="233525" cy="66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BADEA1A-300B-40D8-AA41-0A93A0D9A710}"/>
                  </a:ext>
                </a:extLst>
              </p:cNvPr>
              <p:cNvSpPr/>
              <p:nvPr/>
            </p:nvSpPr>
            <p:spPr>
              <a:xfrm rot="2074518">
                <a:off x="4097817" y="3075275"/>
                <a:ext cx="351666" cy="703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5358290-6503-43A6-A5A8-1F3DCE693C79}"/>
                  </a:ext>
                </a:extLst>
              </p:cNvPr>
              <p:cNvSpPr/>
              <p:nvPr/>
            </p:nvSpPr>
            <p:spPr>
              <a:xfrm>
                <a:off x="3139276" y="1077687"/>
                <a:ext cx="458952" cy="69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691A7F6-BF89-4ABB-BF88-BA136D8DF902}"/>
                  </a:ext>
                </a:extLst>
              </p:cNvPr>
              <p:cNvSpPr/>
              <p:nvPr/>
            </p:nvSpPr>
            <p:spPr>
              <a:xfrm rot="20166994">
                <a:off x="3743687" y="1100154"/>
                <a:ext cx="47822" cy="10712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77B251A6-BC6D-422F-878D-D4B306DF71A5}"/>
                  </a:ext>
                </a:extLst>
              </p:cNvPr>
              <p:cNvCxnSpPr>
                <a:cxnSpLocks/>
                <a:stCxn id="78" idx="2"/>
              </p:cNvCxnSpPr>
              <p:nvPr/>
            </p:nvCxnSpPr>
            <p:spPr>
              <a:xfrm>
                <a:off x="3984466" y="2125564"/>
                <a:ext cx="417112" cy="1040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58C2BE5-930B-476E-9E1F-8423DC1BABA2}"/>
                  </a:ext>
                </a:extLst>
              </p:cNvPr>
              <p:cNvSpPr/>
              <p:nvPr/>
            </p:nvSpPr>
            <p:spPr>
              <a:xfrm rot="20166994">
                <a:off x="3887732" y="1991526"/>
                <a:ext cx="45719" cy="553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54B6EEF3-4748-44B0-8040-593268ED676B}"/>
                  </a:ext>
                </a:extLst>
              </p:cNvPr>
              <p:cNvCxnSpPr>
                <a:cxnSpLocks/>
              </p:cNvCxnSpPr>
              <p:nvPr/>
            </p:nvCxnSpPr>
            <p:spPr>
              <a:xfrm>
                <a:off x="4020494" y="2513746"/>
                <a:ext cx="214321" cy="535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4AC57AC6-7B8B-4742-B4F1-81C013A03C30}"/>
                  </a:ext>
                </a:extLst>
              </p:cNvPr>
              <p:cNvSpPr/>
              <p:nvPr/>
            </p:nvSpPr>
            <p:spPr>
              <a:xfrm rot="20166994">
                <a:off x="3289940" y="1124025"/>
                <a:ext cx="46568" cy="5196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A28B0192-6852-4F41-AE7D-F730F35FAF01}"/>
                  </a:ext>
                </a:extLst>
              </p:cNvPr>
              <p:cNvCxnSpPr>
                <a:cxnSpLocks/>
              </p:cNvCxnSpPr>
              <p:nvPr/>
            </p:nvCxnSpPr>
            <p:spPr>
              <a:xfrm>
                <a:off x="3418584" y="1622490"/>
                <a:ext cx="179643" cy="3999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BC8E45-A88E-440F-8FA4-B169F45980B9}"/>
                  </a:ext>
                </a:extLst>
              </p:cNvPr>
              <p:cNvCxnSpPr/>
              <p:nvPr/>
            </p:nvCxnSpPr>
            <p:spPr>
              <a:xfrm flipV="1">
                <a:off x="3407717" y="945768"/>
                <a:ext cx="98924" cy="13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0A83581-A0A9-4BF1-AE93-C38EF341D2FF}"/>
                  </a:ext>
                </a:extLst>
              </p:cNvPr>
              <p:cNvCxnSpPr>
                <a:cxnSpLocks/>
              </p:cNvCxnSpPr>
              <p:nvPr/>
            </p:nvCxnSpPr>
            <p:spPr>
              <a:xfrm flipV="1">
                <a:off x="3503755" y="417046"/>
                <a:ext cx="0" cy="54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7DD343A-9507-490B-AE40-429B6C76DE37}"/>
                  </a:ext>
                </a:extLst>
              </p:cNvPr>
              <p:cNvCxnSpPr>
                <a:cxnSpLocks/>
              </p:cNvCxnSpPr>
              <p:nvPr/>
            </p:nvCxnSpPr>
            <p:spPr>
              <a:xfrm flipV="1">
                <a:off x="3095534" y="417046"/>
                <a:ext cx="0" cy="541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AE4B8D7-7E6B-4A51-A063-2A798CD43902}"/>
                  </a:ext>
                </a:extLst>
              </p:cNvPr>
              <p:cNvCxnSpPr>
                <a:cxnSpLocks/>
              </p:cNvCxnSpPr>
              <p:nvPr/>
            </p:nvCxnSpPr>
            <p:spPr>
              <a:xfrm>
                <a:off x="3095534" y="419710"/>
                <a:ext cx="4082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AE275F9-D1DA-4C64-A74C-66367C01CA03}"/>
                  </a:ext>
                </a:extLst>
              </p:cNvPr>
              <p:cNvCxnSpPr>
                <a:cxnSpLocks/>
              </p:cNvCxnSpPr>
              <p:nvPr/>
            </p:nvCxnSpPr>
            <p:spPr>
              <a:xfrm flipH="1" flipV="1">
                <a:off x="3092935" y="948790"/>
                <a:ext cx="120801" cy="13412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92D0A5A-04F8-4C2B-96A4-5888AAB18E9B}"/>
                </a:ext>
              </a:extLst>
            </p:cNvPr>
            <p:cNvGrpSpPr/>
            <p:nvPr/>
          </p:nvGrpSpPr>
          <p:grpSpPr>
            <a:xfrm>
              <a:off x="8250281" y="3091020"/>
              <a:ext cx="1466773" cy="2531889"/>
              <a:chOff x="9002331" y="261536"/>
              <a:chExt cx="2401715" cy="4518597"/>
            </a:xfrm>
          </p:grpSpPr>
          <p:grpSp>
            <p:nvGrpSpPr>
              <p:cNvPr id="40" name="Group 39">
                <a:extLst>
                  <a:ext uri="{FF2B5EF4-FFF2-40B4-BE49-F238E27FC236}">
                    <a16:creationId xmlns:a16="http://schemas.microsoft.com/office/drawing/2014/main" id="{592C817D-724F-43FB-B0B9-1AB32470FB8D}"/>
                  </a:ext>
                </a:extLst>
              </p:cNvPr>
              <p:cNvGrpSpPr/>
              <p:nvPr/>
            </p:nvGrpSpPr>
            <p:grpSpPr>
              <a:xfrm>
                <a:off x="9487231" y="261536"/>
                <a:ext cx="1000553" cy="4518597"/>
                <a:chOff x="9487231" y="261536"/>
                <a:chExt cx="1000553" cy="4518597"/>
              </a:xfrm>
            </p:grpSpPr>
            <p:cxnSp>
              <p:nvCxnSpPr>
                <p:cNvPr id="44" name="Straight Arrow Connector 43">
                  <a:extLst>
                    <a:ext uri="{FF2B5EF4-FFF2-40B4-BE49-F238E27FC236}">
                      <a16:creationId xmlns:a16="http://schemas.microsoft.com/office/drawing/2014/main" id="{90B04431-F763-4E0F-8186-BB32F70C5995}"/>
                    </a:ext>
                  </a:extLst>
                </p:cNvPr>
                <p:cNvCxnSpPr>
                  <a:cxnSpLocks/>
                </p:cNvCxnSpPr>
                <p:nvPr/>
              </p:nvCxnSpPr>
              <p:spPr>
                <a:xfrm flipV="1">
                  <a:off x="9785449" y="1030266"/>
                  <a:ext cx="91940" cy="510288"/>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9DC952BD-8F75-420C-8674-933DAFF831BD}"/>
                    </a:ext>
                  </a:extLst>
                </p:cNvPr>
                <p:cNvCxnSpPr>
                  <a:cxnSpLocks/>
                </p:cNvCxnSpPr>
                <p:nvPr/>
              </p:nvCxnSpPr>
              <p:spPr>
                <a:xfrm flipH="1">
                  <a:off x="9793689" y="2210865"/>
                  <a:ext cx="68931" cy="545293"/>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6" name="Arrow: Curved Right 45">
                  <a:extLst>
                    <a:ext uri="{FF2B5EF4-FFF2-40B4-BE49-F238E27FC236}">
                      <a16:creationId xmlns:a16="http://schemas.microsoft.com/office/drawing/2014/main" id="{A5140CCE-3B61-428B-B049-BCDED6449019}"/>
                    </a:ext>
                  </a:extLst>
                </p:cNvPr>
                <p:cNvSpPr/>
                <p:nvPr/>
              </p:nvSpPr>
              <p:spPr>
                <a:xfrm>
                  <a:off x="10089918" y="789381"/>
                  <a:ext cx="192660" cy="371006"/>
                </a:xfrm>
                <a:prstGeom prst="curv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Arrow: Curved Left 46">
                  <a:extLst>
                    <a:ext uri="{FF2B5EF4-FFF2-40B4-BE49-F238E27FC236}">
                      <a16:creationId xmlns:a16="http://schemas.microsoft.com/office/drawing/2014/main" id="{60236123-28D1-4686-B408-363BCF45B4B7}"/>
                    </a:ext>
                  </a:extLst>
                </p:cNvPr>
                <p:cNvSpPr/>
                <p:nvPr/>
              </p:nvSpPr>
              <p:spPr>
                <a:xfrm>
                  <a:off x="9758593" y="2976713"/>
                  <a:ext cx="166260" cy="378794"/>
                </a:xfrm>
                <a:prstGeom prst="curved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47">
                  <a:extLst>
                    <a:ext uri="{FF2B5EF4-FFF2-40B4-BE49-F238E27FC236}">
                      <a16:creationId xmlns:a16="http://schemas.microsoft.com/office/drawing/2014/main" id="{36266282-5771-4157-9596-1D2B72CF413B}"/>
                    </a:ext>
                  </a:extLst>
                </p:cNvPr>
                <p:cNvGrpSpPr/>
                <p:nvPr/>
              </p:nvGrpSpPr>
              <p:grpSpPr>
                <a:xfrm>
                  <a:off x="9487231" y="261536"/>
                  <a:ext cx="1000553" cy="4518597"/>
                  <a:chOff x="2597675" y="417046"/>
                  <a:chExt cx="1000553" cy="4518597"/>
                </a:xfrm>
              </p:grpSpPr>
              <p:cxnSp>
                <p:nvCxnSpPr>
                  <p:cNvPr id="49" name="Straight Connector 48">
                    <a:extLst>
                      <a:ext uri="{FF2B5EF4-FFF2-40B4-BE49-F238E27FC236}">
                        <a16:creationId xmlns:a16="http://schemas.microsoft.com/office/drawing/2014/main" id="{F54A6408-7357-4678-8E70-59C079B8A023}"/>
                      </a:ext>
                    </a:extLst>
                  </p:cNvPr>
                  <p:cNvCxnSpPr>
                    <a:cxnSpLocks/>
                  </p:cNvCxnSpPr>
                  <p:nvPr/>
                </p:nvCxnSpPr>
                <p:spPr>
                  <a:xfrm flipH="1">
                    <a:off x="2943932" y="1155700"/>
                    <a:ext cx="364063" cy="1948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607BA11-7A06-4D06-943F-1F86D4F519B9}"/>
                      </a:ext>
                    </a:extLst>
                  </p:cNvPr>
                  <p:cNvCxnSpPr>
                    <a:cxnSpLocks/>
                  </p:cNvCxnSpPr>
                  <p:nvPr/>
                </p:nvCxnSpPr>
                <p:spPr>
                  <a:xfrm flipH="1">
                    <a:off x="2597675" y="3093572"/>
                    <a:ext cx="350922" cy="17855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6C80BF3-5F31-46D0-BC99-AEA83E7FA918}"/>
                      </a:ext>
                    </a:extLst>
                  </p:cNvPr>
                  <p:cNvCxnSpPr>
                    <a:cxnSpLocks/>
                  </p:cNvCxnSpPr>
                  <p:nvPr/>
                </p:nvCxnSpPr>
                <p:spPr>
                  <a:xfrm>
                    <a:off x="2597675" y="4875476"/>
                    <a:ext cx="528288" cy="60167"/>
                  </a:xfrm>
                  <a:prstGeom prst="line">
                    <a:avLst/>
                  </a:prstGeom>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DEB937F-FA80-4FE0-8723-B92733D11BB7}"/>
                      </a:ext>
                    </a:extLst>
                  </p:cNvPr>
                  <p:cNvSpPr/>
                  <p:nvPr/>
                </p:nvSpPr>
                <p:spPr>
                  <a:xfrm rot="530514">
                    <a:off x="3005929" y="2149294"/>
                    <a:ext cx="233525" cy="66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49463BF-1983-4BA8-BF09-F95D8329C9F0}"/>
                      </a:ext>
                    </a:extLst>
                  </p:cNvPr>
                  <p:cNvSpPr/>
                  <p:nvPr/>
                </p:nvSpPr>
                <p:spPr>
                  <a:xfrm rot="572816">
                    <a:off x="2917101" y="3272982"/>
                    <a:ext cx="351666" cy="703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442AC9F-C9C6-4277-A9B7-00B93674499C}"/>
                      </a:ext>
                    </a:extLst>
                  </p:cNvPr>
                  <p:cNvSpPr/>
                  <p:nvPr/>
                </p:nvSpPr>
                <p:spPr>
                  <a:xfrm>
                    <a:off x="3139276" y="1077687"/>
                    <a:ext cx="458952" cy="69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D026E58-F07B-4BC3-B91E-F9C52C8F9054}"/>
                      </a:ext>
                    </a:extLst>
                  </p:cNvPr>
                  <p:cNvSpPr/>
                  <p:nvPr/>
                </p:nvSpPr>
                <p:spPr>
                  <a:xfrm rot="460871">
                    <a:off x="3453463" y="1145997"/>
                    <a:ext cx="47822" cy="10712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E62981D0-2D28-451B-B99D-A7277215053B}"/>
                      </a:ext>
                    </a:extLst>
                  </p:cNvPr>
                  <p:cNvCxnSpPr>
                    <a:cxnSpLocks/>
                  </p:cNvCxnSpPr>
                  <p:nvPr/>
                </p:nvCxnSpPr>
                <p:spPr>
                  <a:xfrm flipH="1">
                    <a:off x="3211300" y="2215663"/>
                    <a:ext cx="188999" cy="1105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CFAC3817-5A52-43F5-BB9A-6DF7C5535C27}"/>
                      </a:ext>
                    </a:extLst>
                  </p:cNvPr>
                  <p:cNvSpPr/>
                  <p:nvPr/>
                </p:nvSpPr>
                <p:spPr>
                  <a:xfrm rot="535780">
                    <a:off x="3137200" y="2232883"/>
                    <a:ext cx="45719" cy="553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BC35506C-9826-447A-96A5-7C1B4DD042C1}"/>
                      </a:ext>
                    </a:extLst>
                  </p:cNvPr>
                  <p:cNvCxnSpPr>
                    <a:cxnSpLocks/>
                  </p:cNvCxnSpPr>
                  <p:nvPr/>
                </p:nvCxnSpPr>
                <p:spPr>
                  <a:xfrm flipH="1">
                    <a:off x="3026238" y="2793226"/>
                    <a:ext cx="86156" cy="4635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382E059B-4AF7-4549-B8B0-F741A451B015}"/>
                      </a:ext>
                    </a:extLst>
                  </p:cNvPr>
                  <p:cNvSpPr/>
                  <p:nvPr/>
                </p:nvSpPr>
                <p:spPr>
                  <a:xfrm rot="540140">
                    <a:off x="3124363" y="1139350"/>
                    <a:ext cx="46568" cy="5196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08A7111A-F62C-4268-9266-5957787E4DF1}"/>
                      </a:ext>
                    </a:extLst>
                  </p:cNvPr>
                  <p:cNvCxnSpPr>
                    <a:cxnSpLocks/>
                  </p:cNvCxnSpPr>
                  <p:nvPr/>
                </p:nvCxnSpPr>
                <p:spPr>
                  <a:xfrm flipH="1">
                    <a:off x="3026238" y="1653667"/>
                    <a:ext cx="80514" cy="5105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4C466F0-BDF9-4BCC-BA61-027CBC9F59C1}"/>
                      </a:ext>
                    </a:extLst>
                  </p:cNvPr>
                  <p:cNvCxnSpPr/>
                  <p:nvPr/>
                </p:nvCxnSpPr>
                <p:spPr>
                  <a:xfrm flipV="1">
                    <a:off x="3407717" y="945768"/>
                    <a:ext cx="98924" cy="13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F1E2AA2-FECB-4EC9-A031-4DECFE3CB2EE}"/>
                      </a:ext>
                    </a:extLst>
                  </p:cNvPr>
                  <p:cNvCxnSpPr>
                    <a:cxnSpLocks/>
                  </p:cNvCxnSpPr>
                  <p:nvPr/>
                </p:nvCxnSpPr>
                <p:spPr>
                  <a:xfrm flipV="1">
                    <a:off x="3503755" y="417046"/>
                    <a:ext cx="0" cy="54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2EC1496-607D-4E8D-8835-7B28E1A0E2D5}"/>
                      </a:ext>
                    </a:extLst>
                  </p:cNvPr>
                  <p:cNvCxnSpPr>
                    <a:cxnSpLocks/>
                  </p:cNvCxnSpPr>
                  <p:nvPr/>
                </p:nvCxnSpPr>
                <p:spPr>
                  <a:xfrm flipV="1">
                    <a:off x="3095534" y="417046"/>
                    <a:ext cx="0" cy="541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E9A158-C9C4-47D5-8900-DAF59D48EA48}"/>
                      </a:ext>
                    </a:extLst>
                  </p:cNvPr>
                  <p:cNvCxnSpPr>
                    <a:cxnSpLocks/>
                  </p:cNvCxnSpPr>
                  <p:nvPr/>
                </p:nvCxnSpPr>
                <p:spPr>
                  <a:xfrm>
                    <a:off x="3095534" y="419710"/>
                    <a:ext cx="4082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7A97E04-D71B-4B8C-B139-0E7EE1B6E353}"/>
                      </a:ext>
                    </a:extLst>
                  </p:cNvPr>
                  <p:cNvCxnSpPr>
                    <a:cxnSpLocks/>
                  </p:cNvCxnSpPr>
                  <p:nvPr/>
                </p:nvCxnSpPr>
                <p:spPr>
                  <a:xfrm flipH="1" flipV="1">
                    <a:off x="3092935" y="948790"/>
                    <a:ext cx="120801" cy="13412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41" name="TextBox 40">
                <a:extLst>
                  <a:ext uri="{FF2B5EF4-FFF2-40B4-BE49-F238E27FC236}">
                    <a16:creationId xmlns:a16="http://schemas.microsoft.com/office/drawing/2014/main" id="{FE572C55-05FF-46EC-BF9B-7C1A9519B9B7}"/>
                  </a:ext>
                </a:extLst>
              </p:cNvPr>
              <p:cNvSpPr txBox="1"/>
              <p:nvPr/>
            </p:nvSpPr>
            <p:spPr>
              <a:xfrm>
                <a:off x="9002331" y="2254966"/>
                <a:ext cx="1078179" cy="659137"/>
              </a:xfrm>
              <a:prstGeom prst="rect">
                <a:avLst/>
              </a:prstGeom>
              <a:noFill/>
            </p:spPr>
            <p:txBody>
              <a:bodyPr wrap="square" rtlCol="0">
                <a:spAutoFit/>
              </a:bodyPr>
              <a:lstStyle/>
              <a:p>
                <a:r>
                  <a:rPr lang="en-US"/>
                  <a:t>KS</a:t>
                </a:r>
              </a:p>
            </p:txBody>
          </p:sp>
          <p:sp>
            <p:nvSpPr>
              <p:cNvPr id="42" name="TextBox 41">
                <a:extLst>
                  <a:ext uri="{FF2B5EF4-FFF2-40B4-BE49-F238E27FC236}">
                    <a16:creationId xmlns:a16="http://schemas.microsoft.com/office/drawing/2014/main" id="{9945FD64-BAD6-489B-8C7F-6A04C5565DB1}"/>
                  </a:ext>
                </a:extLst>
              </p:cNvPr>
              <p:cNvSpPr txBox="1"/>
              <p:nvPr/>
            </p:nvSpPr>
            <p:spPr>
              <a:xfrm>
                <a:off x="10376567" y="1419214"/>
                <a:ext cx="1027479" cy="659137"/>
              </a:xfrm>
              <a:prstGeom prst="rect">
                <a:avLst/>
              </a:prstGeom>
              <a:noFill/>
            </p:spPr>
            <p:txBody>
              <a:bodyPr wrap="square" rtlCol="0">
                <a:spAutoFit/>
              </a:bodyPr>
              <a:lstStyle/>
              <a:p>
                <a:r>
                  <a:rPr lang="en-US"/>
                  <a:t>ETS</a:t>
                </a:r>
              </a:p>
            </p:txBody>
          </p:sp>
          <p:sp>
            <p:nvSpPr>
              <p:cNvPr id="43" name="TextBox 42">
                <a:extLst>
                  <a:ext uri="{FF2B5EF4-FFF2-40B4-BE49-F238E27FC236}">
                    <a16:creationId xmlns:a16="http://schemas.microsoft.com/office/drawing/2014/main" id="{425BE409-9BEB-45E1-A577-A50BEAEA6B7E}"/>
                  </a:ext>
                </a:extLst>
              </p:cNvPr>
              <p:cNvSpPr txBox="1"/>
              <p:nvPr/>
            </p:nvSpPr>
            <p:spPr>
              <a:xfrm>
                <a:off x="9109740" y="1045074"/>
                <a:ext cx="1002281" cy="659137"/>
              </a:xfrm>
              <a:prstGeom prst="rect">
                <a:avLst/>
              </a:prstGeom>
              <a:noFill/>
            </p:spPr>
            <p:txBody>
              <a:bodyPr wrap="square" rtlCol="0">
                <a:spAutoFit/>
              </a:bodyPr>
              <a:lstStyle/>
              <a:p>
                <a:r>
                  <a:rPr lang="en-US"/>
                  <a:t>HS</a:t>
                </a:r>
              </a:p>
            </p:txBody>
          </p:sp>
        </p:grpSp>
        <p:grpSp>
          <p:nvGrpSpPr>
            <p:cNvPr id="14" name="Group 13">
              <a:extLst>
                <a:ext uri="{FF2B5EF4-FFF2-40B4-BE49-F238E27FC236}">
                  <a16:creationId xmlns:a16="http://schemas.microsoft.com/office/drawing/2014/main" id="{6EF40BC1-D594-4165-B92D-918FBB994ACD}"/>
                </a:ext>
              </a:extLst>
            </p:cNvPr>
            <p:cNvGrpSpPr/>
            <p:nvPr/>
          </p:nvGrpSpPr>
          <p:grpSpPr>
            <a:xfrm>
              <a:off x="4712946" y="3107362"/>
              <a:ext cx="1852691" cy="2444755"/>
              <a:chOff x="4215957" y="417046"/>
              <a:chExt cx="3063840" cy="4363091"/>
            </a:xfrm>
          </p:grpSpPr>
          <p:grpSp>
            <p:nvGrpSpPr>
              <p:cNvPr id="15" name="Group 14">
                <a:extLst>
                  <a:ext uri="{FF2B5EF4-FFF2-40B4-BE49-F238E27FC236}">
                    <a16:creationId xmlns:a16="http://schemas.microsoft.com/office/drawing/2014/main" id="{7E4AB31A-8F5E-4E0B-8DF0-BFA3A2548F4B}"/>
                  </a:ext>
                </a:extLst>
              </p:cNvPr>
              <p:cNvGrpSpPr/>
              <p:nvPr/>
            </p:nvGrpSpPr>
            <p:grpSpPr>
              <a:xfrm>
                <a:off x="4907704" y="417046"/>
                <a:ext cx="2372093" cy="4363091"/>
                <a:chOff x="4909150" y="460257"/>
                <a:chExt cx="2372093" cy="4363091"/>
              </a:xfrm>
            </p:grpSpPr>
            <p:cxnSp>
              <p:nvCxnSpPr>
                <p:cNvPr id="19" name="Straight Arrow Connector 18">
                  <a:extLst>
                    <a:ext uri="{FF2B5EF4-FFF2-40B4-BE49-F238E27FC236}">
                      <a16:creationId xmlns:a16="http://schemas.microsoft.com/office/drawing/2014/main" id="{F8FE8591-1A9C-47DB-A1B8-7564C29770ED}"/>
                    </a:ext>
                  </a:extLst>
                </p:cNvPr>
                <p:cNvCxnSpPr/>
                <p:nvPr/>
              </p:nvCxnSpPr>
              <p:spPr>
                <a:xfrm flipH="1" flipV="1">
                  <a:off x="5629943" y="1166817"/>
                  <a:ext cx="191124" cy="460947"/>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872D102B-639C-403C-A8B5-FAA9137CC103}"/>
                    </a:ext>
                  </a:extLst>
                </p:cNvPr>
                <p:cNvCxnSpPr>
                  <a:cxnSpLocks/>
                </p:cNvCxnSpPr>
                <p:nvPr/>
              </p:nvCxnSpPr>
              <p:spPr>
                <a:xfrm>
                  <a:off x="4909150" y="1368549"/>
                  <a:ext cx="217566" cy="499675"/>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1" name="Group 20">
                  <a:extLst>
                    <a:ext uri="{FF2B5EF4-FFF2-40B4-BE49-F238E27FC236}">
                      <a16:creationId xmlns:a16="http://schemas.microsoft.com/office/drawing/2014/main" id="{7F9E166A-AAFD-400C-A0A9-24E53F856AF2}"/>
                    </a:ext>
                  </a:extLst>
                </p:cNvPr>
                <p:cNvGrpSpPr/>
                <p:nvPr/>
              </p:nvGrpSpPr>
              <p:grpSpPr>
                <a:xfrm>
                  <a:off x="4910041" y="460257"/>
                  <a:ext cx="2371202" cy="4363091"/>
                  <a:chOff x="3092935" y="417046"/>
                  <a:chExt cx="2371202" cy="4363091"/>
                </a:xfrm>
              </p:grpSpPr>
              <p:cxnSp>
                <p:nvCxnSpPr>
                  <p:cNvPr id="23" name="Straight Connector 22">
                    <a:extLst>
                      <a:ext uri="{FF2B5EF4-FFF2-40B4-BE49-F238E27FC236}">
                        <a16:creationId xmlns:a16="http://schemas.microsoft.com/office/drawing/2014/main" id="{26E1E8FC-0134-4599-98AB-637423391118}"/>
                      </a:ext>
                    </a:extLst>
                  </p:cNvPr>
                  <p:cNvCxnSpPr/>
                  <p:nvPr/>
                </p:nvCxnSpPr>
                <p:spPr>
                  <a:xfrm>
                    <a:off x="3307995" y="1155700"/>
                    <a:ext cx="844905" cy="1817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8743D2-1B64-49E2-BCC9-A01C942A6196}"/>
                      </a:ext>
                    </a:extLst>
                  </p:cNvPr>
                  <p:cNvCxnSpPr>
                    <a:cxnSpLocks/>
                  </p:cNvCxnSpPr>
                  <p:nvPr/>
                </p:nvCxnSpPr>
                <p:spPr>
                  <a:xfrm>
                    <a:off x="4152901" y="2973614"/>
                    <a:ext cx="840310" cy="1799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874586-1F50-4DEB-A3B8-2755A1E3798E}"/>
                      </a:ext>
                    </a:extLst>
                  </p:cNvPr>
                  <p:cNvCxnSpPr>
                    <a:cxnSpLocks/>
                  </p:cNvCxnSpPr>
                  <p:nvPr/>
                </p:nvCxnSpPr>
                <p:spPr>
                  <a:xfrm flipV="1">
                    <a:off x="4986803" y="4576520"/>
                    <a:ext cx="477334" cy="203617"/>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E82CDB3-8D23-47E8-8BEE-9744715CEE00}"/>
                      </a:ext>
                    </a:extLst>
                  </p:cNvPr>
                  <p:cNvSpPr/>
                  <p:nvPr/>
                </p:nvSpPr>
                <p:spPr>
                  <a:xfrm rot="20109794">
                    <a:off x="3581913" y="1989356"/>
                    <a:ext cx="233525" cy="66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5C0CC64-95CC-4463-A4AF-B30B030899B2}"/>
                      </a:ext>
                    </a:extLst>
                  </p:cNvPr>
                  <p:cNvSpPr/>
                  <p:nvPr/>
                </p:nvSpPr>
                <p:spPr>
                  <a:xfrm rot="20011470">
                    <a:off x="4221096" y="3041479"/>
                    <a:ext cx="351666" cy="703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B2BEE7-07BD-4D98-A9A7-D0AAD92A40B1}"/>
                      </a:ext>
                    </a:extLst>
                  </p:cNvPr>
                  <p:cNvSpPr/>
                  <p:nvPr/>
                </p:nvSpPr>
                <p:spPr>
                  <a:xfrm>
                    <a:off x="3139276" y="1077687"/>
                    <a:ext cx="458952" cy="69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B32C95-4B8A-4C04-9808-7941F7F4881E}"/>
                      </a:ext>
                    </a:extLst>
                  </p:cNvPr>
                  <p:cNvSpPr/>
                  <p:nvPr/>
                </p:nvSpPr>
                <p:spPr>
                  <a:xfrm rot="20059403">
                    <a:off x="3777531" y="1098766"/>
                    <a:ext cx="47822" cy="10712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32DD631E-A308-4848-A32F-C1893447DB74}"/>
                      </a:ext>
                    </a:extLst>
                  </p:cNvPr>
                  <p:cNvCxnSpPr>
                    <a:cxnSpLocks/>
                  </p:cNvCxnSpPr>
                  <p:nvPr/>
                </p:nvCxnSpPr>
                <p:spPr>
                  <a:xfrm>
                    <a:off x="4029846" y="2113358"/>
                    <a:ext cx="420376" cy="9041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492534B-ABC7-4471-9DCD-8169B8532FDF}"/>
                      </a:ext>
                    </a:extLst>
                  </p:cNvPr>
                  <p:cNvSpPr/>
                  <p:nvPr/>
                </p:nvSpPr>
                <p:spPr>
                  <a:xfrm rot="20166994">
                    <a:off x="3887732" y="1991526"/>
                    <a:ext cx="45719" cy="553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9259408-9691-4946-B70C-750A92A1482C}"/>
                      </a:ext>
                    </a:extLst>
                  </p:cNvPr>
                  <p:cNvCxnSpPr>
                    <a:cxnSpLocks/>
                  </p:cNvCxnSpPr>
                  <p:nvPr/>
                </p:nvCxnSpPr>
                <p:spPr>
                  <a:xfrm>
                    <a:off x="4020494" y="2513746"/>
                    <a:ext cx="260218" cy="5875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C7BDA6D-8141-4BEB-88B6-49F9917CA0C2}"/>
                      </a:ext>
                    </a:extLst>
                  </p:cNvPr>
                  <p:cNvSpPr/>
                  <p:nvPr/>
                </p:nvSpPr>
                <p:spPr>
                  <a:xfrm rot="20166994">
                    <a:off x="3289940" y="1124025"/>
                    <a:ext cx="46568" cy="5196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846C0BB2-7B0D-4E32-96B3-DF4FB7BD5017}"/>
                      </a:ext>
                    </a:extLst>
                  </p:cNvPr>
                  <p:cNvCxnSpPr>
                    <a:cxnSpLocks/>
                  </p:cNvCxnSpPr>
                  <p:nvPr/>
                </p:nvCxnSpPr>
                <p:spPr>
                  <a:xfrm>
                    <a:off x="3418584" y="1622490"/>
                    <a:ext cx="179643" cy="3999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5C9B1F-C0CD-4384-B6E5-F806E8DD0074}"/>
                      </a:ext>
                    </a:extLst>
                  </p:cNvPr>
                  <p:cNvCxnSpPr/>
                  <p:nvPr/>
                </p:nvCxnSpPr>
                <p:spPr>
                  <a:xfrm flipV="1">
                    <a:off x="3407717" y="945768"/>
                    <a:ext cx="98924" cy="134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7364E2-9B3D-4BE5-AFC1-95CAFD921718}"/>
                      </a:ext>
                    </a:extLst>
                  </p:cNvPr>
                  <p:cNvCxnSpPr>
                    <a:cxnSpLocks/>
                  </p:cNvCxnSpPr>
                  <p:nvPr/>
                </p:nvCxnSpPr>
                <p:spPr>
                  <a:xfrm flipV="1">
                    <a:off x="3503755" y="417046"/>
                    <a:ext cx="0" cy="541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0E73B1-C589-42F7-B2D4-1175F02108A3}"/>
                      </a:ext>
                    </a:extLst>
                  </p:cNvPr>
                  <p:cNvCxnSpPr>
                    <a:cxnSpLocks/>
                  </p:cNvCxnSpPr>
                  <p:nvPr/>
                </p:nvCxnSpPr>
                <p:spPr>
                  <a:xfrm flipV="1">
                    <a:off x="3095534" y="417046"/>
                    <a:ext cx="0" cy="541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982FE48-31A1-4443-9F69-B63AA92BF77E}"/>
                      </a:ext>
                    </a:extLst>
                  </p:cNvPr>
                  <p:cNvCxnSpPr>
                    <a:cxnSpLocks/>
                  </p:cNvCxnSpPr>
                  <p:nvPr/>
                </p:nvCxnSpPr>
                <p:spPr>
                  <a:xfrm>
                    <a:off x="3095534" y="419710"/>
                    <a:ext cx="4082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41426D-7AF5-4EA0-83CC-DC3BFB5A6235}"/>
                      </a:ext>
                    </a:extLst>
                  </p:cNvPr>
                  <p:cNvCxnSpPr>
                    <a:cxnSpLocks/>
                  </p:cNvCxnSpPr>
                  <p:nvPr/>
                </p:nvCxnSpPr>
                <p:spPr>
                  <a:xfrm flipH="1" flipV="1">
                    <a:off x="3092935" y="948790"/>
                    <a:ext cx="120801" cy="134127"/>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Arrow: Curved Left 21">
                  <a:extLst>
                    <a:ext uri="{FF2B5EF4-FFF2-40B4-BE49-F238E27FC236}">
                      <a16:creationId xmlns:a16="http://schemas.microsoft.com/office/drawing/2014/main" id="{922FF19D-E0DC-4220-B749-C5F949125A72}"/>
                    </a:ext>
                  </a:extLst>
                </p:cNvPr>
                <p:cNvSpPr/>
                <p:nvPr/>
              </p:nvSpPr>
              <p:spPr>
                <a:xfrm>
                  <a:off x="5039251" y="873248"/>
                  <a:ext cx="217566" cy="495300"/>
                </a:xfrm>
                <a:prstGeom prst="curvedLef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48116DC3-D0E9-47EF-9B9E-8CCE3394A81C}"/>
                  </a:ext>
                </a:extLst>
              </p:cNvPr>
              <p:cNvSpPr txBox="1"/>
              <p:nvPr/>
            </p:nvSpPr>
            <p:spPr>
              <a:xfrm>
                <a:off x="5041321" y="2345652"/>
                <a:ext cx="901817" cy="659137"/>
              </a:xfrm>
              <a:prstGeom prst="rect">
                <a:avLst/>
              </a:prstGeom>
              <a:noFill/>
            </p:spPr>
            <p:txBody>
              <a:bodyPr wrap="square" rtlCol="0">
                <a:spAutoFit/>
              </a:bodyPr>
              <a:lstStyle/>
              <a:p>
                <a:r>
                  <a:rPr lang="en-US"/>
                  <a:t>KS</a:t>
                </a:r>
              </a:p>
            </p:txBody>
          </p:sp>
          <p:sp>
            <p:nvSpPr>
              <p:cNvPr id="17" name="TextBox 16">
                <a:extLst>
                  <a:ext uri="{FF2B5EF4-FFF2-40B4-BE49-F238E27FC236}">
                    <a16:creationId xmlns:a16="http://schemas.microsoft.com/office/drawing/2014/main" id="{9046F462-841E-4DC7-971D-1F8306C0BB24}"/>
                  </a:ext>
                </a:extLst>
              </p:cNvPr>
              <p:cNvSpPr txBox="1"/>
              <p:nvPr/>
            </p:nvSpPr>
            <p:spPr>
              <a:xfrm>
                <a:off x="5683691" y="1490543"/>
                <a:ext cx="896620" cy="548797"/>
              </a:xfrm>
              <a:prstGeom prst="rect">
                <a:avLst/>
              </a:prstGeom>
              <a:noFill/>
            </p:spPr>
            <p:txBody>
              <a:bodyPr wrap="square" rtlCol="0">
                <a:spAutoFit/>
              </a:bodyPr>
              <a:lstStyle/>
              <a:p>
                <a:r>
                  <a:rPr lang="en-US"/>
                  <a:t>ETS</a:t>
                </a:r>
              </a:p>
            </p:txBody>
          </p:sp>
          <p:sp>
            <p:nvSpPr>
              <p:cNvPr id="18" name="TextBox 17">
                <a:extLst>
                  <a:ext uri="{FF2B5EF4-FFF2-40B4-BE49-F238E27FC236}">
                    <a16:creationId xmlns:a16="http://schemas.microsoft.com/office/drawing/2014/main" id="{329851C2-AFBA-48C9-8DBD-E54306E15DC8}"/>
                  </a:ext>
                </a:extLst>
              </p:cNvPr>
              <p:cNvSpPr txBox="1"/>
              <p:nvPr/>
            </p:nvSpPr>
            <p:spPr>
              <a:xfrm>
                <a:off x="4215957" y="1243420"/>
                <a:ext cx="863071" cy="659137"/>
              </a:xfrm>
              <a:prstGeom prst="rect">
                <a:avLst/>
              </a:prstGeom>
              <a:noFill/>
            </p:spPr>
            <p:txBody>
              <a:bodyPr wrap="square" rtlCol="0">
                <a:spAutoFit/>
              </a:bodyPr>
              <a:lstStyle/>
              <a:p>
                <a:r>
                  <a:rPr lang="en-US"/>
                  <a:t>HS</a:t>
                </a:r>
              </a:p>
            </p:txBody>
          </p:sp>
        </p:grpSp>
      </p:grpSp>
    </p:spTree>
    <p:extLst>
      <p:ext uri="{BB962C8B-B14F-4D97-AF65-F5344CB8AC3E}">
        <p14:creationId xmlns:p14="http://schemas.microsoft.com/office/powerpoint/2010/main" val="129841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83471"/>
            <a:ext cx="7729728" cy="839170"/>
          </a:xfrm>
        </p:spPr>
        <p:txBody>
          <a:bodyPr/>
          <a:lstStyle/>
          <a:p>
            <a:pPr algn="ctr"/>
            <a:r>
              <a:rPr lang="en-IN"/>
              <a:t>Design requirements</a:t>
            </a:r>
            <a:endParaRPr lang="en-US" dirty="0"/>
          </a:p>
        </p:txBody>
      </p:sp>
      <p:sp>
        <p:nvSpPr>
          <p:cNvPr id="3" name="Footer Placeholder 2"/>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13</a:t>
            </a:fld>
            <a:endParaRPr lang="en-US" dirty="0"/>
          </a:p>
        </p:txBody>
      </p:sp>
      <p:pic>
        <p:nvPicPr>
          <p:cNvPr id="4" name="Picture 3">
            <a:extLst>
              <a:ext uri="{FF2B5EF4-FFF2-40B4-BE49-F238E27FC236}">
                <a16:creationId xmlns:a16="http://schemas.microsoft.com/office/drawing/2014/main" id="{16D38C17-0B67-4B3E-819E-C74C1D826677}"/>
              </a:ext>
            </a:extLst>
          </p:cNvPr>
          <p:cNvPicPr>
            <a:picLocks noChangeAspect="1"/>
          </p:cNvPicPr>
          <p:nvPr/>
        </p:nvPicPr>
        <p:blipFill>
          <a:blip r:embed="rId3"/>
          <a:stretch>
            <a:fillRect/>
          </a:stretch>
        </p:blipFill>
        <p:spPr>
          <a:xfrm>
            <a:off x="2712593" y="1919704"/>
            <a:ext cx="6766814" cy="3686231"/>
          </a:xfrm>
          <a:prstGeom prst="rect">
            <a:avLst/>
          </a:prstGeom>
        </p:spPr>
      </p:pic>
    </p:spTree>
    <p:extLst>
      <p:ext uri="{BB962C8B-B14F-4D97-AF65-F5344CB8AC3E}">
        <p14:creationId xmlns:p14="http://schemas.microsoft.com/office/powerpoint/2010/main" val="464149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CBB7-24D5-45D8-845B-7AC723897977}"/>
              </a:ext>
            </a:extLst>
          </p:cNvPr>
          <p:cNvSpPr>
            <a:spLocks noGrp="1"/>
          </p:cNvSpPr>
          <p:nvPr>
            <p:ph type="title"/>
          </p:nvPr>
        </p:nvSpPr>
        <p:spPr>
          <a:xfrm>
            <a:off x="838200" y="2405872"/>
            <a:ext cx="10515600" cy="1325563"/>
          </a:xfrm>
        </p:spPr>
        <p:txBody>
          <a:bodyPr/>
          <a:lstStyle/>
          <a:p>
            <a:r>
              <a:rPr lang="en-US"/>
              <a:t>Design of FES-ESO</a:t>
            </a:r>
          </a:p>
        </p:txBody>
      </p:sp>
      <p:sp>
        <p:nvSpPr>
          <p:cNvPr id="4" name="Footer Placeholder 3">
            <a:extLst>
              <a:ext uri="{FF2B5EF4-FFF2-40B4-BE49-F238E27FC236}">
                <a16:creationId xmlns:a16="http://schemas.microsoft.com/office/drawing/2014/main" id="{5B48ECB9-6267-45A8-A7E6-8F9DCD93007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988F878-01A7-4506-B7D9-8E63D9DDB96F}"/>
              </a:ext>
            </a:extLst>
          </p:cNvPr>
          <p:cNvSpPr>
            <a:spLocks noGrp="1"/>
          </p:cNvSpPr>
          <p:nvPr>
            <p:ph type="sldNum" sz="quarter" idx="12"/>
          </p:nvPr>
        </p:nvSpPr>
        <p:spPr/>
        <p:txBody>
          <a:bodyPr/>
          <a:lstStyle/>
          <a:p>
            <a:fld id="{8A7A6979-0714-4377-B894-6BE4C2D6E202}" type="slidenum">
              <a:rPr lang="en-US" smtClean="0"/>
              <a:pPr/>
              <a:t>14</a:t>
            </a:fld>
            <a:endParaRPr lang="en-US" dirty="0"/>
          </a:p>
        </p:txBody>
      </p:sp>
    </p:spTree>
    <p:extLst>
      <p:ext uri="{BB962C8B-B14F-4D97-AF65-F5344CB8AC3E}">
        <p14:creationId xmlns:p14="http://schemas.microsoft.com/office/powerpoint/2010/main" val="266071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965" y="578427"/>
            <a:ext cx="9418069" cy="839170"/>
          </a:xfrm>
        </p:spPr>
        <p:txBody>
          <a:bodyPr>
            <a:normAutofit/>
          </a:bodyPr>
          <a:lstStyle/>
          <a:p>
            <a:r>
              <a:rPr lang="en-IN" dirty="0"/>
              <a:t>How does a wrap spring brake work?</a:t>
            </a:r>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pPr/>
              <a:t>15</a:t>
            </a:fld>
            <a:endParaRPr lang="en-US" dirty="0"/>
          </a:p>
        </p:txBody>
      </p:sp>
      <p:pic>
        <p:nvPicPr>
          <p:cNvPr id="13" name="Picture 12" descr="A picture containing sky, outdoor&#10;&#10;Description generated with very high confidence">
            <a:extLst>
              <a:ext uri="{FF2B5EF4-FFF2-40B4-BE49-F238E27FC236}">
                <a16:creationId xmlns:a16="http://schemas.microsoft.com/office/drawing/2014/main" id="{7F49A47A-D378-44EE-91BF-7B7765CE004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32661" t="41644" r="37063" b="18175"/>
          <a:stretch/>
        </p:blipFill>
        <p:spPr>
          <a:xfrm>
            <a:off x="7578499" y="1983763"/>
            <a:ext cx="2686927" cy="2755592"/>
          </a:xfrm>
          <a:prstGeom prst="rect">
            <a:avLst/>
          </a:prstGeom>
        </p:spPr>
      </p:pic>
      <p:grpSp>
        <p:nvGrpSpPr>
          <p:cNvPr id="24" name="Group 23">
            <a:extLst>
              <a:ext uri="{FF2B5EF4-FFF2-40B4-BE49-F238E27FC236}">
                <a16:creationId xmlns:a16="http://schemas.microsoft.com/office/drawing/2014/main" id="{1F54F874-EA26-4D00-A2C0-4A6386082708}"/>
              </a:ext>
            </a:extLst>
          </p:cNvPr>
          <p:cNvGrpSpPr/>
          <p:nvPr/>
        </p:nvGrpSpPr>
        <p:grpSpPr>
          <a:xfrm>
            <a:off x="2861362" y="1814659"/>
            <a:ext cx="4362839" cy="3416320"/>
            <a:chOff x="691903" y="1843266"/>
            <a:chExt cx="4362839" cy="3416320"/>
          </a:xfrm>
        </p:grpSpPr>
        <p:pic>
          <p:nvPicPr>
            <p:cNvPr id="11" name="Picture 10">
              <a:extLst>
                <a:ext uri="{FF2B5EF4-FFF2-40B4-BE49-F238E27FC236}">
                  <a16:creationId xmlns:a16="http://schemas.microsoft.com/office/drawing/2014/main" id="{0DA9CEE8-326C-462A-BE22-A9EACCDB6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40041" t="41279" r="29488" b="11781"/>
            <a:stretch/>
          </p:blipFill>
          <p:spPr>
            <a:xfrm>
              <a:off x="691903" y="2040397"/>
              <a:ext cx="2704369" cy="3219189"/>
            </a:xfrm>
            <a:prstGeom prst="rect">
              <a:avLst/>
            </a:prstGeom>
          </p:spPr>
        </p:pic>
        <p:cxnSp>
          <p:nvCxnSpPr>
            <p:cNvPr id="4" name="Straight Arrow Connector 3">
              <a:extLst>
                <a:ext uri="{FF2B5EF4-FFF2-40B4-BE49-F238E27FC236}">
                  <a16:creationId xmlns:a16="http://schemas.microsoft.com/office/drawing/2014/main" id="{DF2E139C-39E0-4AAA-9817-F356DC461C17}"/>
                </a:ext>
              </a:extLst>
            </p:cNvPr>
            <p:cNvCxnSpPr>
              <a:cxnSpLocks/>
            </p:cNvCxnSpPr>
            <p:nvPr/>
          </p:nvCxnSpPr>
          <p:spPr>
            <a:xfrm flipV="1">
              <a:off x="1640541" y="2040397"/>
              <a:ext cx="591671" cy="8014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2BBB8F1-4158-4AA1-A2EC-E928971D56BB}"/>
                </a:ext>
              </a:extLst>
            </p:cNvPr>
            <p:cNvCxnSpPr>
              <a:cxnSpLocks/>
            </p:cNvCxnSpPr>
            <p:nvPr/>
          </p:nvCxnSpPr>
          <p:spPr>
            <a:xfrm>
              <a:off x="2167103" y="3073181"/>
              <a:ext cx="1229169" cy="680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5317F1-C7C4-4EC0-A6A1-8655395E25D0}"/>
                </a:ext>
              </a:extLst>
            </p:cNvPr>
            <p:cNvCxnSpPr/>
            <p:nvPr/>
          </p:nvCxnSpPr>
          <p:spPr>
            <a:xfrm>
              <a:off x="1577788" y="4034118"/>
              <a:ext cx="159571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6D92BF-C646-483E-A0C0-465B094A81AC}"/>
                </a:ext>
              </a:extLst>
            </p:cNvPr>
            <p:cNvCxnSpPr/>
            <p:nvPr/>
          </p:nvCxnSpPr>
          <p:spPr>
            <a:xfrm>
              <a:off x="2232212" y="2528047"/>
              <a:ext cx="1164060" cy="1255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263A0DC-E53E-4A28-9546-A1037AEA0F96}"/>
                </a:ext>
              </a:extLst>
            </p:cNvPr>
            <p:cNvSpPr txBox="1"/>
            <p:nvPr/>
          </p:nvSpPr>
          <p:spPr>
            <a:xfrm>
              <a:off x="2167103" y="1843266"/>
              <a:ext cx="1658470" cy="276999"/>
            </a:xfrm>
            <a:prstGeom prst="rect">
              <a:avLst/>
            </a:prstGeom>
            <a:noFill/>
          </p:spPr>
          <p:txBody>
            <a:bodyPr wrap="square" rtlCol="0">
              <a:spAutoFit/>
            </a:bodyPr>
            <a:lstStyle/>
            <a:p>
              <a:r>
                <a:rPr lang="en-US" sz="1200" dirty="0">
                  <a:latin typeface="Cambria" panose="02040503050406030204" pitchFamily="18" charset="0"/>
                </a:rPr>
                <a:t>Disc 1 (fixed)</a:t>
              </a:r>
            </a:p>
          </p:txBody>
        </p:sp>
        <p:sp>
          <p:nvSpPr>
            <p:cNvPr id="21" name="TextBox 20">
              <a:extLst>
                <a:ext uri="{FF2B5EF4-FFF2-40B4-BE49-F238E27FC236}">
                  <a16:creationId xmlns:a16="http://schemas.microsoft.com/office/drawing/2014/main" id="{C381EE8E-46A6-4B80-B4BF-893A7C00C565}"/>
                </a:ext>
              </a:extLst>
            </p:cNvPr>
            <p:cNvSpPr txBox="1"/>
            <p:nvPr/>
          </p:nvSpPr>
          <p:spPr>
            <a:xfrm>
              <a:off x="3396272" y="3002703"/>
              <a:ext cx="1658470" cy="276999"/>
            </a:xfrm>
            <a:prstGeom prst="rect">
              <a:avLst/>
            </a:prstGeom>
            <a:noFill/>
          </p:spPr>
          <p:txBody>
            <a:bodyPr wrap="square" rtlCol="0">
              <a:spAutoFit/>
            </a:bodyPr>
            <a:lstStyle/>
            <a:p>
              <a:r>
                <a:rPr lang="en-US" sz="1200" dirty="0">
                  <a:latin typeface="Cambria" panose="02040503050406030204" pitchFamily="18" charset="0"/>
                </a:rPr>
                <a:t>Disc 2 (can rotate)</a:t>
              </a:r>
            </a:p>
          </p:txBody>
        </p:sp>
        <p:sp>
          <p:nvSpPr>
            <p:cNvPr id="22" name="TextBox 21">
              <a:extLst>
                <a:ext uri="{FF2B5EF4-FFF2-40B4-BE49-F238E27FC236}">
                  <a16:creationId xmlns:a16="http://schemas.microsoft.com/office/drawing/2014/main" id="{0EAFAB1B-3B58-4418-8C97-D90FCE6558AC}"/>
                </a:ext>
              </a:extLst>
            </p:cNvPr>
            <p:cNvSpPr txBox="1"/>
            <p:nvPr/>
          </p:nvSpPr>
          <p:spPr>
            <a:xfrm>
              <a:off x="3396272" y="2528088"/>
              <a:ext cx="1658470" cy="276999"/>
            </a:xfrm>
            <a:prstGeom prst="rect">
              <a:avLst/>
            </a:prstGeom>
            <a:noFill/>
          </p:spPr>
          <p:txBody>
            <a:bodyPr wrap="square" rtlCol="0">
              <a:spAutoFit/>
            </a:bodyPr>
            <a:lstStyle/>
            <a:p>
              <a:r>
                <a:rPr lang="en-US" sz="1200" dirty="0">
                  <a:latin typeface="Cambria" panose="02040503050406030204" pitchFamily="18" charset="0"/>
                </a:rPr>
                <a:t>Control tang</a:t>
              </a:r>
            </a:p>
          </p:txBody>
        </p:sp>
        <p:sp>
          <p:nvSpPr>
            <p:cNvPr id="23" name="TextBox 22">
              <a:extLst>
                <a:ext uri="{FF2B5EF4-FFF2-40B4-BE49-F238E27FC236}">
                  <a16:creationId xmlns:a16="http://schemas.microsoft.com/office/drawing/2014/main" id="{A1168B9C-EBA4-43FB-AF52-4D6E55FC2178}"/>
                </a:ext>
              </a:extLst>
            </p:cNvPr>
            <p:cNvSpPr txBox="1"/>
            <p:nvPr/>
          </p:nvSpPr>
          <p:spPr>
            <a:xfrm>
              <a:off x="3161255" y="3895618"/>
              <a:ext cx="1658470" cy="276999"/>
            </a:xfrm>
            <a:prstGeom prst="rect">
              <a:avLst/>
            </a:prstGeom>
            <a:noFill/>
          </p:spPr>
          <p:txBody>
            <a:bodyPr wrap="square" rtlCol="0">
              <a:spAutoFit/>
            </a:bodyPr>
            <a:lstStyle/>
            <a:p>
              <a:r>
                <a:rPr lang="en-US" sz="1200" dirty="0">
                  <a:latin typeface="Cambria" panose="02040503050406030204" pitchFamily="18" charset="0"/>
                </a:rPr>
                <a:t>Wrap spring</a:t>
              </a:r>
            </a:p>
          </p:txBody>
        </p:sp>
      </p:grpSp>
    </p:spTree>
    <p:extLst>
      <p:ext uri="{BB962C8B-B14F-4D97-AF65-F5344CB8AC3E}">
        <p14:creationId xmlns:p14="http://schemas.microsoft.com/office/powerpoint/2010/main" val="3804825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3" y="407978"/>
            <a:ext cx="11187952" cy="694009"/>
          </a:xfrm>
        </p:spPr>
        <p:txBody>
          <a:bodyPr>
            <a:noAutofit/>
          </a:bodyPr>
          <a:lstStyle/>
          <a:p>
            <a:r>
              <a:rPr lang="en-IN" dirty="0"/>
              <a:t>Parameters affecting the gripping torque</a:t>
            </a:r>
            <a:endParaRPr lang="en-US" dirty="0"/>
          </a:p>
        </p:txBody>
      </p:sp>
      <p:pic>
        <p:nvPicPr>
          <p:cNvPr id="7" name="Content Placeholder 6"/>
          <p:cNvPicPr>
            <a:picLocks noGrp="1" noChangeAspect="1"/>
          </p:cNvPicPr>
          <p:nvPr>
            <p:ph idx="1"/>
          </p:nvPr>
        </p:nvPicPr>
        <p:blipFill>
          <a:blip r:embed="rId3"/>
          <a:stretch>
            <a:fillRect/>
          </a:stretch>
        </p:blipFill>
        <p:spPr>
          <a:xfrm>
            <a:off x="1738078" y="2338466"/>
            <a:ext cx="3569657" cy="3101975"/>
          </a:xfrm>
        </p:spPr>
      </p:pic>
      <p:sp>
        <p:nvSpPr>
          <p:cNvPr id="4" name="Footer Placeholder 3"/>
          <p:cNvSpPr>
            <a:spLocks noGrp="1"/>
          </p:cNvSpPr>
          <p:nvPr>
            <p:ph type="ftr" sz="quarter" idx="11"/>
          </p:nvPr>
        </p:nvSpPr>
        <p:spPr>
          <a:xfrm>
            <a:off x="1603191" y="6192090"/>
            <a:ext cx="8985617" cy="365125"/>
          </a:xfrm>
        </p:spPr>
        <p:txBody>
          <a:bodyPr/>
          <a:lstStyle/>
          <a:p>
            <a:pPr algn="l"/>
            <a:r>
              <a:rPr lang="en-US" dirty="0">
                <a:solidFill>
                  <a:schemeClr val="tx1"/>
                </a:solidFill>
              </a:rPr>
              <a:t>[1] S. E. Irby, “Optimization and application of a wrap-spring clutch to a dynamic knee-ankle-foot orthosis,” IEEE Trans. </a:t>
            </a:r>
            <a:r>
              <a:rPr lang="en-US" dirty="0" err="1">
                <a:solidFill>
                  <a:schemeClr val="tx1"/>
                </a:solidFill>
              </a:rPr>
              <a:t>Rehabil</a:t>
            </a:r>
            <a:r>
              <a:rPr lang="en-US" dirty="0">
                <a:solidFill>
                  <a:schemeClr val="tx1"/>
                </a:solidFill>
              </a:rPr>
              <a:t>. Eng. 1999.</a:t>
            </a:r>
          </a:p>
        </p:txBody>
      </p:sp>
      <p:sp>
        <p:nvSpPr>
          <p:cNvPr id="5" name="Slide Number Placeholder 4"/>
          <p:cNvSpPr>
            <a:spLocks noGrp="1"/>
          </p:cNvSpPr>
          <p:nvPr>
            <p:ph type="sldNum" sz="quarter" idx="12"/>
          </p:nvPr>
        </p:nvSpPr>
        <p:spPr/>
        <p:txBody>
          <a:bodyPr/>
          <a:lstStyle/>
          <a:p>
            <a:fld id="{8A7A6979-0714-4377-B894-6BE4C2D6E202}" type="slidenum">
              <a:rPr lang="en-US" smtClean="0"/>
              <a:pPr/>
              <a:t>16</a:t>
            </a:fld>
            <a:endParaRPr lang="en-US" dirty="0"/>
          </a:p>
        </p:txBody>
      </p:sp>
      <p:grpSp>
        <p:nvGrpSpPr>
          <p:cNvPr id="6" name="Group 5">
            <a:extLst>
              <a:ext uri="{FF2B5EF4-FFF2-40B4-BE49-F238E27FC236}">
                <a16:creationId xmlns:a16="http://schemas.microsoft.com/office/drawing/2014/main" id="{D4A1EC25-DA58-493F-BFA2-E46B1393EFBD}"/>
              </a:ext>
            </a:extLst>
          </p:cNvPr>
          <p:cNvGrpSpPr/>
          <p:nvPr/>
        </p:nvGrpSpPr>
        <p:grpSpPr>
          <a:xfrm>
            <a:off x="6531441" y="2087869"/>
            <a:ext cx="4158318" cy="3603167"/>
            <a:chOff x="6440068" y="2140478"/>
            <a:chExt cx="4158318" cy="3603167"/>
          </a:xfrm>
        </p:grpSpPr>
        <p:grpSp>
          <p:nvGrpSpPr>
            <p:cNvPr id="3" name="Group 2">
              <a:extLst>
                <a:ext uri="{FF2B5EF4-FFF2-40B4-BE49-F238E27FC236}">
                  <a16:creationId xmlns:a16="http://schemas.microsoft.com/office/drawing/2014/main" id="{F1506BEE-AFA4-4537-AAF7-26EBDE01F41A}"/>
                </a:ext>
              </a:extLst>
            </p:cNvPr>
            <p:cNvGrpSpPr/>
            <p:nvPr/>
          </p:nvGrpSpPr>
          <p:grpSpPr>
            <a:xfrm>
              <a:off x="6440068" y="2140478"/>
              <a:ext cx="4158318" cy="3603167"/>
              <a:chOff x="6383172" y="1937131"/>
              <a:chExt cx="4071524" cy="3605974"/>
            </a:xfrm>
          </p:grpSpPr>
          <mc:AlternateContent xmlns:mc="http://schemas.openxmlformats.org/markup-compatibility/2006" xmlns:a14="http://schemas.microsoft.com/office/drawing/2010/main">
            <mc:Choice Requires="a14">
              <p:sp>
                <p:nvSpPr>
                  <p:cNvPr id="8" name="TextBox 7"/>
                  <p:cNvSpPr txBox="1"/>
                  <p:nvPr/>
                </p:nvSpPr>
                <p:spPr>
                  <a:xfrm>
                    <a:off x="6383172" y="2381847"/>
                    <a:ext cx="4071524" cy="589788"/>
                  </a:xfrm>
                  <a:prstGeom prst="rect">
                    <a:avLst/>
                  </a:prstGeom>
                  <a:noFill/>
                </p:spPr>
                <p:txBody>
                  <a:bodyPr wrap="non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a:rPr>
                              <m:t>𝑇</m:t>
                            </m:r>
                          </m:e>
                          <m:sub>
                            <m:r>
                              <a:rPr lang="en-US" sz="2000" b="0" i="1" smtClean="0">
                                <a:latin typeface="Cambria Math"/>
                              </a:rPr>
                              <m:t>𝑔</m:t>
                            </m:r>
                          </m:sub>
                        </m:sSub>
                        <m:r>
                          <a:rPr lang="en-US" sz="2000" b="0" i="1" smtClean="0">
                            <a:latin typeface="Cambria Math"/>
                          </a:rPr>
                          <m:t>=</m:t>
                        </m:r>
                        <m:r>
                          <a:rPr lang="en-US" sz="2000" b="0" i="1" smtClean="0">
                            <a:latin typeface="Cambria Math"/>
                          </a:rPr>
                          <m:t>𝐸𝐼𝑅</m:t>
                        </m:r>
                        <m:r>
                          <a:rPr lang="en-US" sz="2000" b="0" i="1" smtClean="0">
                            <a:latin typeface="Cambria Math"/>
                          </a:rPr>
                          <m:t>∗</m:t>
                        </m:r>
                        <m:f>
                          <m:fPr>
                            <m:ctrlPr>
                              <a:rPr lang="en-US" sz="2000" b="0" i="1" smtClean="0">
                                <a:latin typeface="Cambria Math" panose="02040503050406030204" pitchFamily="18" charset="0"/>
                              </a:rPr>
                            </m:ctrlPr>
                          </m:fPr>
                          <m:num>
                            <m:d>
                              <m:dPr>
                                <m:ctrlPr>
                                  <a:rPr lang="en-US" sz="2000" b="0" i="1" smtClean="0">
                                    <a:latin typeface="Cambria Math" panose="02040503050406030204" pitchFamily="18" charset="0"/>
                                  </a:rPr>
                                </m:ctrlPr>
                              </m:dPr>
                              <m:e>
                                <m:r>
                                  <a:rPr lang="en-US" sz="2000" b="0" i="1" smtClean="0">
                                    <a:latin typeface="Cambria Math"/>
                                  </a:rPr>
                                  <m:t>𝑟</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𝑟</m:t>
                                    </m:r>
                                  </m:e>
                                  <m:sub>
                                    <m:r>
                                      <a:rPr lang="en-US" sz="2000" b="0" i="1" smtClean="0">
                                        <a:latin typeface="Cambria Math"/>
                                      </a:rPr>
                                      <m:t>0</m:t>
                                    </m:r>
                                  </m:sub>
                                </m:sSub>
                              </m:e>
                            </m:d>
                          </m:num>
                          <m:den>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𝑟</m:t>
                                    </m:r>
                                  </m:e>
                                  <m:sub>
                                    <m:r>
                                      <a:rPr lang="en-US" sz="2000" b="0" i="1" smtClean="0">
                                        <a:latin typeface="Cambria Math"/>
                                      </a:rPr>
                                      <m:t>0</m:t>
                                    </m:r>
                                  </m:sub>
                                </m:sSub>
                                <m:r>
                                  <a:rPr lang="en-US" sz="2000" b="0" i="1" smtClean="0">
                                    <a:latin typeface="Cambria Math"/>
                                  </a:rPr>
                                  <m:t>∗</m:t>
                                </m:r>
                                <m:sSup>
                                  <m:sSupPr>
                                    <m:ctrlPr>
                                      <a:rPr lang="en-US" sz="2000" b="0" i="1" smtClean="0">
                                        <a:latin typeface="Cambria Math" panose="02040503050406030204" pitchFamily="18" charset="0"/>
                                      </a:rPr>
                                    </m:ctrlPr>
                                  </m:sSupPr>
                                  <m:e>
                                    <m:r>
                                      <a:rPr lang="en-US" sz="2000" b="0" i="1" smtClean="0">
                                        <a:latin typeface="Cambria Math"/>
                                      </a:rPr>
                                      <m:t>𝑟</m:t>
                                    </m:r>
                                  </m:e>
                                  <m:sup>
                                    <m:r>
                                      <a:rPr lang="en-US" sz="2000" b="0" i="1" smtClean="0">
                                        <a:latin typeface="Cambria Math"/>
                                      </a:rPr>
                                      <m:t>2</m:t>
                                    </m:r>
                                  </m:sup>
                                </m:sSup>
                              </m:e>
                            </m:d>
                          </m:den>
                        </m:f>
                        <m:r>
                          <a:rPr lang="en-US" sz="2000" b="0" i="1" smtClean="0">
                            <a:latin typeface="Cambria Math"/>
                          </a:rPr>
                          <m:t>∗(</m:t>
                        </m:r>
                        <m:sSup>
                          <m:sSupPr>
                            <m:ctrlPr>
                              <a:rPr lang="en-US" sz="2000" b="0" i="1" smtClean="0">
                                <a:latin typeface="Cambria Math" panose="02040503050406030204" pitchFamily="18" charset="0"/>
                              </a:rPr>
                            </m:ctrlPr>
                          </m:sSupPr>
                          <m:e>
                            <m:r>
                              <a:rPr lang="en-US" sz="2000" b="0" i="1" smtClean="0">
                                <a:latin typeface="Cambria Math"/>
                              </a:rPr>
                              <m:t>𝑒</m:t>
                            </m:r>
                          </m:e>
                          <m:sup>
                            <m:r>
                              <a:rPr lang="en-US" sz="2000" b="0" i="1" smtClean="0">
                                <a:latin typeface="Cambria Math"/>
                              </a:rPr>
                              <m:t>2</m:t>
                            </m:r>
                            <m:r>
                              <a:rPr lang="en-US" sz="2000" b="0" i="1" smtClean="0">
                                <a:latin typeface="Cambria Math"/>
                                <a:ea typeface="Cambria Math"/>
                              </a:rPr>
                              <m:t>𝜋</m:t>
                            </m:r>
                            <m:r>
                              <a:rPr lang="en-US" sz="2000" b="0" i="1" smtClean="0">
                                <a:latin typeface="Cambria Math"/>
                                <a:ea typeface="Cambria Math"/>
                              </a:rPr>
                              <m:t>𝑁</m:t>
                            </m:r>
                            <m:r>
                              <a:rPr lang="en-US" sz="2000" b="0" i="1" smtClean="0">
                                <a:latin typeface="Cambria Math"/>
                                <a:ea typeface="Cambria Math"/>
                              </a:rPr>
                              <m:t>𝜇</m:t>
                            </m:r>
                          </m:sup>
                        </m:sSup>
                        <m:r>
                          <a:rPr lang="en-US" sz="2000" b="0" i="1" smtClean="0">
                            <a:latin typeface="Cambria Math"/>
                          </a:rPr>
                          <m:t> −1)</m:t>
                        </m:r>
                      </m:oMath>
                    </a14:m>
                    <a:r>
                      <a:rPr lang="en-US" sz="2000" dirty="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[1]</a:t>
                    </a:r>
                    <a:endParaRPr lang="en-US" sz="2000" dirty="0">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383172" y="2381847"/>
                    <a:ext cx="4071524" cy="589788"/>
                  </a:xfrm>
                  <a:prstGeom prst="rect">
                    <a:avLst/>
                  </a:prstGeom>
                  <a:blipFill>
                    <a:blip r:embed="rId4"/>
                    <a:stretch>
                      <a:fillRect r="-586"/>
                    </a:stretch>
                  </a:blipFill>
                </p:spPr>
                <p:txBody>
                  <a:bodyPr/>
                  <a:lstStyle/>
                  <a:p>
                    <a:r>
                      <a:rPr lang="en-US">
                        <a:noFill/>
                      </a:rPr>
                      <a:t> </a:t>
                    </a:r>
                  </a:p>
                </p:txBody>
              </p:sp>
            </mc:Fallback>
          </mc:AlternateContent>
          <p:sp>
            <p:nvSpPr>
              <p:cNvPr id="9" name="TextBox 8"/>
              <p:cNvSpPr txBox="1"/>
              <p:nvPr/>
            </p:nvSpPr>
            <p:spPr>
              <a:xfrm>
                <a:off x="6414547" y="1937131"/>
                <a:ext cx="1852313" cy="400422"/>
              </a:xfrm>
              <a:prstGeom prst="rect">
                <a:avLst/>
              </a:prstGeom>
              <a:noFill/>
            </p:spPr>
            <p:txBody>
              <a:bodyPr wrap="none" rtlCol="0">
                <a:spAutoFit/>
              </a:bodyPr>
              <a:lstStyle/>
              <a:p>
                <a:r>
                  <a:rPr lang="en-US" sz="2000" u="sng" dirty="0">
                    <a:latin typeface="Times New Roman" panose="02020603050405020304" pitchFamily="18" charset="0"/>
                    <a:cs typeface="Times New Roman" panose="02020603050405020304" pitchFamily="18" charset="0"/>
                  </a:rPr>
                  <a:t>Gripping Torque</a:t>
                </a:r>
              </a:p>
            </p:txBody>
          </p:sp>
          <p:sp>
            <p:nvSpPr>
              <p:cNvPr id="10" name="TextBox 9"/>
              <p:cNvSpPr txBox="1"/>
              <p:nvPr/>
            </p:nvSpPr>
            <p:spPr>
              <a:xfrm>
                <a:off x="6414547" y="2986570"/>
                <a:ext cx="4013200" cy="2556535"/>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R – Inner radius of mounted spring</a:t>
                </a:r>
              </a:p>
              <a:p>
                <a:r>
                  <a:rPr lang="en-IN" sz="2000" dirty="0">
                    <a:latin typeface="Times New Roman" panose="02020603050405020304" pitchFamily="18" charset="0"/>
                    <a:cs typeface="Times New Roman" panose="02020603050405020304" pitchFamily="18" charset="0"/>
                  </a:rPr>
                  <a:t>r – Neutral axis of the mounted spring</a:t>
                </a:r>
              </a:p>
              <a:p>
                <a:r>
                  <a:rPr lang="en-IN" sz="2000" dirty="0">
                    <a:latin typeface="Times New Roman" panose="02020603050405020304" pitchFamily="18" charset="0"/>
                    <a:cs typeface="Times New Roman" panose="02020603050405020304" pitchFamily="18" charset="0"/>
                  </a:rPr>
                  <a:t>r</a:t>
                </a:r>
                <a:r>
                  <a:rPr lang="en-IN" sz="2000" baseline="-25000" dirty="0">
                    <a:latin typeface="Times New Roman" panose="02020603050405020304" pitchFamily="18" charset="0"/>
                    <a:cs typeface="Times New Roman" panose="02020603050405020304" pitchFamily="18" charset="0"/>
                  </a:rPr>
                  <a:t>0</a:t>
                </a:r>
                <a:r>
                  <a:rPr lang="en-IN" sz="2000" dirty="0">
                    <a:latin typeface="Times New Roman" panose="02020603050405020304" pitchFamily="18" charset="0"/>
                    <a:cs typeface="Times New Roman" panose="02020603050405020304" pitchFamily="18" charset="0"/>
                  </a:rPr>
                  <a:t> – Neutral axis of the free spring</a:t>
                </a:r>
              </a:p>
              <a:p>
                <a:r>
                  <a:rPr lang="en-IN" sz="2000" dirty="0">
                    <a:latin typeface="Times New Roman" panose="02020603050405020304" pitchFamily="18" charset="0"/>
                    <a:cs typeface="Times New Roman" panose="02020603050405020304" pitchFamily="18" charset="0"/>
                  </a:rPr>
                  <a:t>N – Number of coils in length L</a:t>
                </a:r>
              </a:p>
              <a:p>
                <a:r>
                  <a:rPr lang="el-GR" sz="2000" dirty="0">
                    <a:latin typeface="Times New Roman" panose="02020603050405020304" pitchFamily="18" charset="0"/>
                    <a:cs typeface="Times New Roman" panose="02020603050405020304" pitchFamily="18" charset="0"/>
                  </a:rPr>
                  <a:t>μ</a:t>
                </a:r>
                <a:r>
                  <a:rPr lang="en-IN" sz="2000" dirty="0">
                    <a:latin typeface="Times New Roman" panose="02020603050405020304" pitchFamily="18" charset="0"/>
                    <a:cs typeface="Times New Roman" panose="02020603050405020304" pitchFamily="18" charset="0"/>
                  </a:rPr>
                  <a:t> – Coefficient of friction between spring and shaft</a:t>
                </a:r>
              </a:p>
              <a:p>
                <a:endParaRPr lang="en-IN"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grpSp>
        <p:cxnSp>
          <p:nvCxnSpPr>
            <p:cNvPr id="11" name="Straight Arrow Connector 10">
              <a:extLst>
                <a:ext uri="{FF2B5EF4-FFF2-40B4-BE49-F238E27FC236}">
                  <a16:creationId xmlns:a16="http://schemas.microsoft.com/office/drawing/2014/main" id="{1893F066-0080-4AA8-B230-1A79E1EA9777}"/>
                </a:ext>
              </a:extLst>
            </p:cNvPr>
            <p:cNvCxnSpPr>
              <a:cxnSpLocks/>
            </p:cNvCxnSpPr>
            <p:nvPr/>
          </p:nvCxnSpPr>
          <p:spPr>
            <a:xfrm flipH="1">
              <a:off x="9356419" y="2396075"/>
              <a:ext cx="949294" cy="333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1395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58"/>
            <a:ext cx="10515600" cy="1325563"/>
          </a:xfrm>
        </p:spPr>
        <p:txBody>
          <a:bodyPr/>
          <a:lstStyle/>
          <a:p>
            <a:r>
              <a:rPr lang="en-IN" dirty="0"/>
              <a:t>Servo motor to unlock wrap spring brake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17</a:t>
            </a:fld>
            <a:endParaRPr lang="en-US" dirty="0"/>
          </a:p>
        </p:txBody>
      </p:sp>
      <p:grpSp>
        <p:nvGrpSpPr>
          <p:cNvPr id="9" name="Group 8">
            <a:extLst>
              <a:ext uri="{FF2B5EF4-FFF2-40B4-BE49-F238E27FC236}">
                <a16:creationId xmlns:a16="http://schemas.microsoft.com/office/drawing/2014/main" id="{CB3DB07D-1F4C-4D99-A9E3-F4A29E3D39E0}"/>
              </a:ext>
            </a:extLst>
          </p:cNvPr>
          <p:cNvGrpSpPr/>
          <p:nvPr/>
        </p:nvGrpSpPr>
        <p:grpSpPr>
          <a:xfrm>
            <a:off x="2508387" y="3131535"/>
            <a:ext cx="4064000" cy="3426854"/>
            <a:chOff x="8153400" y="1578636"/>
            <a:chExt cx="4064000" cy="3426854"/>
          </a:xfrm>
        </p:grpSpPr>
        <p:sp>
          <p:nvSpPr>
            <p:cNvPr id="7" name="Rectangle 6"/>
            <p:cNvSpPr/>
            <p:nvPr/>
          </p:nvSpPr>
          <p:spPr>
            <a:xfrm>
              <a:off x="8153400" y="4636158"/>
              <a:ext cx="4064000" cy="369332"/>
            </a:xfrm>
            <a:prstGeom prst="rect">
              <a:avLst/>
            </a:prstGeom>
          </p:spPr>
          <p:txBody>
            <a:bodyPr wrap="square">
              <a:spAutoFit/>
            </a:bodyPr>
            <a:lstStyle/>
            <a:p>
              <a:r>
                <a:rPr lang="en-US" dirty="0" err="1">
                  <a:latin typeface="Cambria" panose="02040503050406030204" pitchFamily="18" charset="0"/>
                  <a:cs typeface="Calibri" panose="020F0502020204030204" pitchFamily="34" charset="0"/>
                </a:rPr>
                <a:t>Hitec</a:t>
              </a:r>
              <a:r>
                <a:rPr lang="en-US" dirty="0">
                  <a:latin typeface="Cambria" panose="02040503050406030204" pitchFamily="18" charset="0"/>
                  <a:cs typeface="Calibri" panose="020F0502020204030204" pitchFamily="34" charset="0"/>
                </a:rPr>
                <a:t> HS-35HD Ultra Nano Servo Motor </a:t>
              </a:r>
            </a:p>
          </p:txBody>
        </p:sp>
        <p:pic>
          <p:nvPicPr>
            <p:cNvPr id="11" name="Picture 10"/>
            <p:cNvPicPr>
              <a:picLocks noChangeAspect="1"/>
            </p:cNvPicPr>
            <p:nvPr/>
          </p:nvPicPr>
          <p:blipFill>
            <a:blip r:embed="rId3"/>
            <a:stretch>
              <a:fillRect/>
            </a:stretch>
          </p:blipFill>
          <p:spPr>
            <a:xfrm>
              <a:off x="8750593" y="1596124"/>
              <a:ext cx="2729201" cy="3104466"/>
            </a:xfrm>
            <a:prstGeom prst="rect">
              <a:avLst/>
            </a:prstGeom>
          </p:spPr>
        </p:pic>
        <p:pic>
          <p:nvPicPr>
            <p:cNvPr id="22" name="Picture 21">
              <a:extLst>
                <a:ext uri="{FF2B5EF4-FFF2-40B4-BE49-F238E27FC236}">
                  <a16:creationId xmlns:a16="http://schemas.microsoft.com/office/drawing/2014/main" id="{F5F7A558-D2A3-41FE-B15D-DC528808BACE}"/>
                </a:ext>
              </a:extLst>
            </p:cNvPr>
            <p:cNvPicPr>
              <a:picLocks noChangeAspect="1"/>
            </p:cNvPicPr>
            <p:nvPr/>
          </p:nvPicPr>
          <p:blipFill>
            <a:blip r:embed="rId3"/>
            <a:stretch>
              <a:fillRect/>
            </a:stretch>
          </p:blipFill>
          <p:spPr>
            <a:xfrm>
              <a:off x="8750592" y="1578636"/>
              <a:ext cx="2729201" cy="3104466"/>
            </a:xfrm>
            <a:prstGeom prst="rect">
              <a:avLst/>
            </a:prstGeom>
          </p:spPr>
        </p:pic>
      </p:grpSp>
      <p:sp>
        <p:nvSpPr>
          <p:cNvPr id="12" name="TextBox 11"/>
          <p:cNvSpPr txBox="1"/>
          <p:nvPr/>
        </p:nvSpPr>
        <p:spPr>
          <a:xfrm>
            <a:off x="1688880" y="1685460"/>
            <a:ext cx="5562600"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Weighs 4.5 g</a:t>
            </a:r>
          </a:p>
          <a:p>
            <a:pPr marL="285750" indent="-285750">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Actuation time of 0.1 sec</a:t>
            </a:r>
          </a:p>
          <a:p>
            <a:pPr marL="285750" indent="-285750">
              <a:buFont typeface="Arial" panose="020B0604020202020204" pitchFamily="34" charset="0"/>
              <a:buChar char="•"/>
            </a:pPr>
            <a:r>
              <a:rPr lang="en-IN" sz="2400" dirty="0">
                <a:latin typeface="Cambria" panose="02040503050406030204" pitchFamily="18" charset="0"/>
                <a:ea typeface="Cambria" panose="02040503050406030204" pitchFamily="18" charset="0"/>
                <a:cs typeface="Times New Roman" panose="02020603050405020304" pitchFamily="18" charset="0"/>
              </a:rPr>
              <a:t>Moment arm to unlock brake is 6.5 mm</a:t>
            </a:r>
          </a:p>
          <a:p>
            <a:pPr marL="285750" indent="-285750">
              <a:buFont typeface="Arial" panose="020B0604020202020204" pitchFamily="34" charset="0"/>
              <a:buChar char="•"/>
            </a:pPr>
            <a:endParaRPr lang="en-US" sz="2400"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7F5EFD64-1E38-474C-8178-582A96873D7C}"/>
              </a:ext>
            </a:extLst>
          </p:cNvPr>
          <p:cNvGrpSpPr/>
          <p:nvPr/>
        </p:nvGrpSpPr>
        <p:grpSpPr>
          <a:xfrm>
            <a:off x="7511391" y="1919155"/>
            <a:ext cx="4941617" cy="3104467"/>
            <a:chOff x="1300194" y="1600107"/>
            <a:chExt cx="5323241" cy="3441020"/>
          </a:xfrm>
        </p:grpSpPr>
        <p:pic>
          <p:nvPicPr>
            <p:cNvPr id="13" name="Picture 12">
              <a:extLst>
                <a:ext uri="{FF2B5EF4-FFF2-40B4-BE49-F238E27FC236}">
                  <a16:creationId xmlns:a16="http://schemas.microsoft.com/office/drawing/2014/main" id="{EEFE00FF-8752-43A0-B619-AA8EBA1AD9A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6467" t="15057" r="27393" b="18145"/>
            <a:stretch/>
          </p:blipFill>
          <p:spPr>
            <a:xfrm>
              <a:off x="1300194" y="1600107"/>
              <a:ext cx="3075902" cy="3441020"/>
            </a:xfrm>
            <a:prstGeom prst="rect">
              <a:avLst/>
            </a:prstGeom>
          </p:spPr>
        </p:pic>
        <p:cxnSp>
          <p:nvCxnSpPr>
            <p:cNvPr id="14" name="Straight Arrow Connector 13">
              <a:extLst>
                <a:ext uri="{FF2B5EF4-FFF2-40B4-BE49-F238E27FC236}">
                  <a16:creationId xmlns:a16="http://schemas.microsoft.com/office/drawing/2014/main" id="{774929F1-390B-4380-ADDF-AE5BC5E75CF4}"/>
                </a:ext>
              </a:extLst>
            </p:cNvPr>
            <p:cNvCxnSpPr>
              <a:cxnSpLocks/>
              <a:stCxn id="19" idx="1"/>
            </p:cNvCxnSpPr>
            <p:nvPr/>
          </p:nvCxnSpPr>
          <p:spPr>
            <a:xfrm flipH="1" flipV="1">
              <a:off x="2922495" y="1828803"/>
              <a:ext cx="1641116" cy="13705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42DF77-6B44-4DAE-86EA-6EF82F95617F}"/>
                </a:ext>
              </a:extLst>
            </p:cNvPr>
            <p:cNvCxnSpPr>
              <a:cxnSpLocks/>
              <a:stCxn id="17" idx="1"/>
            </p:cNvCxnSpPr>
            <p:nvPr/>
          </p:nvCxnSpPr>
          <p:spPr>
            <a:xfrm flipH="1" flipV="1">
              <a:off x="1990165" y="4279884"/>
              <a:ext cx="2573444" cy="1538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15603C2-7BEC-4113-B0A0-1C79EBFE40CB}"/>
                </a:ext>
              </a:extLst>
            </p:cNvPr>
            <p:cNvCxnSpPr>
              <a:cxnSpLocks/>
              <a:stCxn id="18" idx="1"/>
            </p:cNvCxnSpPr>
            <p:nvPr/>
          </p:nvCxnSpPr>
          <p:spPr>
            <a:xfrm flipH="1">
              <a:off x="2735263" y="2509770"/>
              <a:ext cx="1828346" cy="11832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EA600B5-CFD2-494C-AB53-2126FAD71262}"/>
                </a:ext>
              </a:extLst>
            </p:cNvPr>
            <p:cNvSpPr txBox="1"/>
            <p:nvPr/>
          </p:nvSpPr>
          <p:spPr>
            <a:xfrm>
              <a:off x="4563609" y="3941330"/>
              <a:ext cx="2059826" cy="707886"/>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Spring-loaded plunger</a:t>
              </a:r>
              <a:endParaRPr lang="en-US" sz="2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0362C9-D745-433C-9766-001C67A2C814}"/>
                </a:ext>
              </a:extLst>
            </p:cNvPr>
            <p:cNvSpPr txBox="1"/>
            <p:nvPr/>
          </p:nvSpPr>
          <p:spPr>
            <a:xfrm>
              <a:off x="4563609" y="2309715"/>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Wrap spring</a:t>
              </a:r>
              <a:endParaRPr lang="en-US" sz="2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FAD1256-69F9-441F-A87D-D16C94F05D12}"/>
                </a:ext>
              </a:extLst>
            </p:cNvPr>
            <p:cNvSpPr txBox="1"/>
            <p:nvPr/>
          </p:nvSpPr>
          <p:spPr>
            <a:xfrm>
              <a:off x="4563611" y="1765801"/>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Servo motor</a:t>
              </a:r>
              <a:endParaRPr lang="en-US" sz="2000" dirty="0">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D1D380BB-8AE8-4453-AB96-06B1B958073C}"/>
                </a:ext>
              </a:extLst>
            </p:cNvPr>
            <p:cNvCxnSpPr>
              <a:cxnSpLocks/>
              <a:stCxn id="21" idx="1"/>
            </p:cNvCxnSpPr>
            <p:nvPr/>
          </p:nvCxnSpPr>
          <p:spPr>
            <a:xfrm flipH="1">
              <a:off x="1614222" y="3610257"/>
              <a:ext cx="2949388" cy="26658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1CFD61D-FB98-418A-9B61-A369FF0BF2B1}"/>
                </a:ext>
              </a:extLst>
            </p:cNvPr>
            <p:cNvSpPr txBox="1"/>
            <p:nvPr/>
          </p:nvSpPr>
          <p:spPr>
            <a:xfrm>
              <a:off x="4563610" y="3410202"/>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Pin joint</a:t>
              </a:r>
              <a:endParaRPr lang="en-US" sz="2000" dirty="0">
                <a:latin typeface="Times New Roman" panose="02020603050405020304" pitchFamily="18" charset="0"/>
                <a:cs typeface="Times New Roman" panose="02020603050405020304" pitchFamily="18" charset="0"/>
              </a:endParaRPr>
            </a:p>
          </p:txBody>
        </p:sp>
      </p:grpSp>
      <p:sp>
        <p:nvSpPr>
          <p:cNvPr id="23" name="Rectangle 22">
            <a:extLst>
              <a:ext uri="{FF2B5EF4-FFF2-40B4-BE49-F238E27FC236}">
                <a16:creationId xmlns:a16="http://schemas.microsoft.com/office/drawing/2014/main" id="{370C7A1E-6C2D-4BFD-A7DC-7946B629886C}"/>
              </a:ext>
            </a:extLst>
          </p:cNvPr>
          <p:cNvSpPr/>
          <p:nvPr/>
        </p:nvSpPr>
        <p:spPr>
          <a:xfrm>
            <a:off x="7420327" y="5652234"/>
            <a:ext cx="3194124" cy="369332"/>
          </a:xfrm>
          <a:prstGeom prst="rect">
            <a:avLst/>
          </a:prstGeom>
        </p:spPr>
        <p:txBody>
          <a:bodyPr wrap="square">
            <a:spAutoFit/>
          </a:bodyPr>
          <a:lstStyle/>
          <a:p>
            <a:r>
              <a:rPr lang="en-US">
                <a:latin typeface="Cambria" panose="02040503050406030204" pitchFamily="18" charset="0"/>
                <a:cs typeface="Calibri" panose="020F0502020204030204" pitchFamily="34" charset="0"/>
              </a:rPr>
              <a:t>Servo motor on the knee joint</a:t>
            </a:r>
            <a:endParaRPr lang="en-US"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423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265BE-FBE8-43CE-873A-7897083258D9}"/>
              </a:ext>
            </a:extLst>
          </p:cNvPr>
          <p:cNvSpPr>
            <a:spLocks noGrp="1"/>
          </p:cNvSpPr>
          <p:nvPr>
            <p:ph type="title"/>
          </p:nvPr>
        </p:nvSpPr>
        <p:spPr/>
        <p:txBody>
          <a:bodyPr/>
          <a:lstStyle/>
          <a:p>
            <a:r>
              <a:rPr lang="en-US"/>
              <a:t>Gas springs as energy storing elements</a:t>
            </a:r>
          </a:p>
        </p:txBody>
      </p:sp>
      <p:sp>
        <p:nvSpPr>
          <p:cNvPr id="4" name="Footer Placeholder 3">
            <a:extLst>
              <a:ext uri="{FF2B5EF4-FFF2-40B4-BE49-F238E27FC236}">
                <a16:creationId xmlns:a16="http://schemas.microsoft.com/office/drawing/2014/main" id="{AC864ECA-B84B-419A-B541-62E6A72B3B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84B01A3-7140-4249-BA78-84332129205D}"/>
              </a:ext>
            </a:extLst>
          </p:cNvPr>
          <p:cNvSpPr>
            <a:spLocks noGrp="1"/>
          </p:cNvSpPr>
          <p:nvPr>
            <p:ph type="sldNum" sz="quarter" idx="12"/>
          </p:nvPr>
        </p:nvSpPr>
        <p:spPr/>
        <p:txBody>
          <a:bodyPr/>
          <a:lstStyle/>
          <a:p>
            <a:fld id="{8A7A6979-0714-4377-B894-6BE4C2D6E202}" type="slidenum">
              <a:rPr lang="en-US" smtClean="0"/>
              <a:pPr/>
              <a:t>18</a:t>
            </a:fld>
            <a:endParaRPr lang="en-US" dirty="0"/>
          </a:p>
        </p:txBody>
      </p:sp>
      <p:pic>
        <p:nvPicPr>
          <p:cNvPr id="6" name="Picture 5">
            <a:extLst>
              <a:ext uri="{FF2B5EF4-FFF2-40B4-BE49-F238E27FC236}">
                <a16:creationId xmlns:a16="http://schemas.microsoft.com/office/drawing/2014/main" id="{7AAFDF6A-BF62-4DCC-BF1F-E67BD91149E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4740" y="2461260"/>
            <a:ext cx="4922520" cy="1935480"/>
          </a:xfrm>
          <a:prstGeom prst="rect">
            <a:avLst/>
          </a:prstGeom>
          <a:noFill/>
        </p:spPr>
      </p:pic>
    </p:spTree>
    <p:extLst>
      <p:ext uri="{BB962C8B-B14F-4D97-AF65-F5344CB8AC3E}">
        <p14:creationId xmlns:p14="http://schemas.microsoft.com/office/powerpoint/2010/main" val="3769650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9629-969A-41CA-ACF3-99DB44D499CE}"/>
              </a:ext>
            </a:extLst>
          </p:cNvPr>
          <p:cNvSpPr>
            <a:spLocks noGrp="1"/>
          </p:cNvSpPr>
          <p:nvPr>
            <p:ph type="title"/>
          </p:nvPr>
        </p:nvSpPr>
        <p:spPr/>
        <p:txBody>
          <a:bodyPr/>
          <a:lstStyle/>
          <a:p>
            <a:r>
              <a:rPr lang="en-US" dirty="0"/>
              <a:t>Conditions to be satisfied for gas spring combination to result in desired motion</a:t>
            </a:r>
          </a:p>
        </p:txBody>
      </p:sp>
      <p:sp>
        <p:nvSpPr>
          <p:cNvPr id="3" name="Content Placeholder 2">
            <a:extLst>
              <a:ext uri="{FF2B5EF4-FFF2-40B4-BE49-F238E27FC236}">
                <a16:creationId xmlns:a16="http://schemas.microsoft.com/office/drawing/2014/main" id="{3932DBC6-0746-49D5-A7AC-3A445E765C8C}"/>
              </a:ext>
            </a:extLst>
          </p:cNvPr>
          <p:cNvSpPr>
            <a:spLocks noGrp="1"/>
          </p:cNvSpPr>
          <p:nvPr>
            <p:ph idx="1"/>
          </p:nvPr>
        </p:nvSpPr>
        <p:spPr>
          <a:xfrm>
            <a:off x="838200" y="2442705"/>
            <a:ext cx="10515600" cy="2981987"/>
          </a:xfrm>
        </p:spPr>
        <p:txBody>
          <a:bodyPr>
            <a:normAutofit/>
          </a:bodyPr>
          <a:lstStyle/>
          <a:p>
            <a:pPr lvl="0"/>
            <a:r>
              <a:rPr lang="en-US" dirty="0"/>
              <a:t>The quadriceps </a:t>
            </a:r>
            <a:r>
              <a:rPr lang="en-US"/>
              <a:t>should  provide enough FES torque to compress </a:t>
            </a:r>
            <a:r>
              <a:rPr lang="en-US" dirty="0"/>
              <a:t>ETS and KS during </a:t>
            </a:r>
            <a:r>
              <a:rPr lang="en-US"/>
              <a:t>knee extension. FES torque should </a:t>
            </a:r>
            <a:r>
              <a:rPr lang="en-US" dirty="0"/>
              <a:t>be kept as low as possible to reduce </a:t>
            </a:r>
            <a:r>
              <a:rPr lang="en-US"/>
              <a:t>muscle fatigue</a:t>
            </a:r>
          </a:p>
          <a:p>
            <a:pPr marL="0" lvl="0" indent="0">
              <a:buNone/>
            </a:pPr>
            <a:endParaRPr lang="en-US" dirty="0"/>
          </a:p>
          <a:p>
            <a:pPr lvl="0"/>
            <a:r>
              <a:rPr lang="en-US"/>
              <a:t>ETS should compress </a:t>
            </a:r>
            <a:r>
              <a:rPr lang="en-US" dirty="0"/>
              <a:t>the HS during hip extension</a:t>
            </a:r>
          </a:p>
          <a:p>
            <a:pPr marL="0" lvl="0" indent="0">
              <a:buNone/>
            </a:pPr>
            <a:endParaRPr lang="en-US" dirty="0"/>
          </a:p>
          <a:p>
            <a:pPr lvl="0"/>
            <a:r>
              <a:rPr lang="en-US" dirty="0"/>
              <a:t>HS </a:t>
            </a:r>
            <a:r>
              <a:rPr lang="en-US"/>
              <a:t>should flex </a:t>
            </a:r>
            <a:r>
              <a:rPr lang="en-US" dirty="0"/>
              <a:t>hip </a:t>
            </a:r>
            <a:r>
              <a:rPr lang="en-US"/>
              <a:t>against gravity, KS should flex knee against gravity</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0CE253C0-27E4-489A-9731-1B0E32D2E7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70492B-AFC4-4F68-BE86-675075B6DC48}"/>
              </a:ext>
            </a:extLst>
          </p:cNvPr>
          <p:cNvSpPr>
            <a:spLocks noGrp="1"/>
          </p:cNvSpPr>
          <p:nvPr>
            <p:ph type="sldNum" sz="quarter" idx="12"/>
          </p:nvPr>
        </p:nvSpPr>
        <p:spPr/>
        <p:txBody>
          <a:bodyPr/>
          <a:lstStyle/>
          <a:p>
            <a:fld id="{8A7A6979-0714-4377-B894-6BE4C2D6E202}" type="slidenum">
              <a:rPr lang="en-US" smtClean="0"/>
              <a:pPr/>
              <a:t>19</a:t>
            </a:fld>
            <a:endParaRPr lang="en-US" dirty="0"/>
          </a:p>
        </p:txBody>
      </p:sp>
    </p:spTree>
    <p:extLst>
      <p:ext uri="{BB962C8B-B14F-4D97-AF65-F5344CB8AC3E}">
        <p14:creationId xmlns:p14="http://schemas.microsoft.com/office/powerpoint/2010/main" val="1740084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694" y="377871"/>
            <a:ext cx="7729728" cy="792988"/>
          </a:xfrm>
        </p:spPr>
        <p:txBody>
          <a:bodyPr/>
          <a:lstStyle/>
          <a:p>
            <a:pPr algn="ctr"/>
            <a:r>
              <a:rPr lang="en-IN" dirty="0"/>
              <a:t>Outline</a:t>
            </a:r>
            <a:endParaRPr lang="en-US" dirty="0"/>
          </a:p>
        </p:txBody>
      </p:sp>
      <p:sp>
        <p:nvSpPr>
          <p:cNvPr id="3" name="Content Placeholder 2"/>
          <p:cNvSpPr>
            <a:spLocks noGrp="1"/>
          </p:cNvSpPr>
          <p:nvPr>
            <p:ph idx="1"/>
          </p:nvPr>
        </p:nvSpPr>
        <p:spPr>
          <a:xfrm>
            <a:off x="4171438" y="1898064"/>
            <a:ext cx="3218241" cy="4098634"/>
          </a:xfrm>
        </p:spPr>
        <p:txBody>
          <a:bodyPr>
            <a:normAutofit/>
          </a:bodyPr>
          <a:lstStyle/>
          <a:p>
            <a:r>
              <a:rPr lang="en-IN"/>
              <a:t>Background </a:t>
            </a:r>
          </a:p>
          <a:p>
            <a:endParaRPr lang="en-IN"/>
          </a:p>
          <a:p>
            <a:r>
              <a:rPr lang="en-IN"/>
              <a:t>Concept description</a:t>
            </a:r>
            <a:endParaRPr lang="en-IN" dirty="0"/>
          </a:p>
          <a:p>
            <a:pPr marL="0" indent="0">
              <a:buNone/>
            </a:pPr>
            <a:endParaRPr lang="en-IN" dirty="0"/>
          </a:p>
          <a:p>
            <a:r>
              <a:rPr lang="en-IN" dirty="0"/>
              <a:t>Design</a:t>
            </a:r>
          </a:p>
          <a:p>
            <a:pPr marL="0" indent="0">
              <a:buNone/>
            </a:pPr>
            <a:endParaRPr lang="en-IN" dirty="0"/>
          </a:p>
          <a:p>
            <a:r>
              <a:rPr lang="en-IN"/>
              <a:t>Evaluation</a:t>
            </a:r>
            <a:endParaRPr lang="en-IN" dirty="0"/>
          </a:p>
          <a:p>
            <a:endParaRPr lang="en-IN" dirty="0"/>
          </a:p>
          <a:p>
            <a:endParaRPr lang="en-IN" dirty="0"/>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301210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CABB7E2-9989-4C50-8919-F4D600430E7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C20667AB-0DAF-4070-890B-7ED39BD9F6E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A7A6979-0714-4377-B894-6BE4C2D6E202}" type="slidenum">
              <a:rPr lang="en-US" smtClean="0"/>
              <a:pPr>
                <a:spcAft>
                  <a:spcPts val="600"/>
                </a:spcAft>
              </a:pPr>
              <a:t>20</a:t>
            </a:fld>
            <a:endParaRPr lang="en-US"/>
          </a:p>
        </p:txBody>
      </p:sp>
      <p:sp>
        <p:nvSpPr>
          <p:cNvPr id="7" name="Title 1">
            <a:extLst>
              <a:ext uri="{FF2B5EF4-FFF2-40B4-BE49-F238E27FC236}">
                <a16:creationId xmlns:a16="http://schemas.microsoft.com/office/drawing/2014/main" id="{77668FDE-F25F-4C95-97D5-5368E5FC0468}"/>
              </a:ext>
            </a:extLst>
          </p:cNvPr>
          <p:cNvSpPr txBox="1">
            <a:spLocks/>
          </p:cNvSpPr>
          <p:nvPr/>
        </p:nvSpPr>
        <p:spPr>
          <a:xfrm>
            <a:off x="456278" y="303306"/>
            <a:ext cx="11279439" cy="83917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Calibri" panose="020F0502020204030204" pitchFamily="34" charset="0"/>
              </a:defRPr>
            </a:lvl1pPr>
          </a:lstStyle>
          <a:p>
            <a:r>
              <a:rPr lang="en-IN"/>
              <a:t>15 lbs knee spring produces required flexion</a:t>
            </a:r>
            <a:endParaRPr lang="en-US" dirty="0"/>
          </a:p>
        </p:txBody>
      </p:sp>
      <p:graphicFrame>
        <p:nvGraphicFramePr>
          <p:cNvPr id="8" name="Chart 7">
            <a:extLst>
              <a:ext uri="{FF2B5EF4-FFF2-40B4-BE49-F238E27FC236}">
                <a16:creationId xmlns:a16="http://schemas.microsoft.com/office/drawing/2014/main" id="{60B5CA1A-5F69-411D-A1EF-C9BFDA214704}"/>
              </a:ext>
            </a:extLst>
          </p:cNvPr>
          <p:cNvGraphicFramePr>
            <a:graphicFrameLocks/>
          </p:cNvGraphicFramePr>
          <p:nvPr>
            <p:extLst>
              <p:ext uri="{D42A27DB-BD31-4B8C-83A1-F6EECF244321}">
                <p14:modId xmlns:p14="http://schemas.microsoft.com/office/powerpoint/2010/main" val="2952430153"/>
              </p:ext>
            </p:extLst>
          </p:nvPr>
        </p:nvGraphicFramePr>
        <p:xfrm>
          <a:off x="3217049" y="1688004"/>
          <a:ext cx="6593571" cy="4422123"/>
        </p:xfrm>
        <a:graphic>
          <a:graphicData uri="http://schemas.openxmlformats.org/drawingml/2006/chart">
            <c:chart xmlns:c="http://schemas.openxmlformats.org/drawingml/2006/chart" xmlns:r="http://schemas.openxmlformats.org/officeDocument/2006/relationships" r:id="rId3"/>
          </a:graphicData>
        </a:graphic>
      </p:graphicFrame>
      <p:pic>
        <p:nvPicPr>
          <p:cNvPr id="9" name="Content Placeholder 5" descr="Prescribed angles">
            <a:extLst>
              <a:ext uri="{FF2B5EF4-FFF2-40B4-BE49-F238E27FC236}">
                <a16:creationId xmlns:a16="http://schemas.microsoft.com/office/drawing/2014/main" id="{B20472C0-35CC-42CD-9529-8CC77F72FE9E}"/>
              </a:ext>
            </a:extLst>
          </p:cNvPr>
          <p:cNvPicPr>
            <a:picLocks noGrp="1"/>
          </p:cNvPicPr>
          <p:nvPr>
            <p:ph idx="1"/>
          </p:nvPr>
        </p:nvPicPr>
        <p:blipFill rotWithShape="1">
          <a:blip r:embed="rId4">
            <a:extLst>
              <a:ext uri="{28A0092B-C50C-407E-A947-70E740481C1C}">
                <a14:useLocalDpi xmlns:a14="http://schemas.microsoft.com/office/drawing/2010/main" val="0"/>
              </a:ext>
            </a:extLst>
          </a:blip>
          <a:srcRect r="74576"/>
          <a:stretch/>
        </p:blipFill>
        <p:spPr bwMode="auto">
          <a:xfrm>
            <a:off x="456278" y="2211679"/>
            <a:ext cx="2128307" cy="3374774"/>
          </a:xfrm>
          <a:prstGeom prst="rect">
            <a:avLst/>
          </a:prstGeom>
          <a:noFill/>
          <a:ln>
            <a:noFill/>
          </a:ln>
        </p:spPr>
      </p:pic>
    </p:spTree>
    <p:extLst>
      <p:ext uri="{BB962C8B-B14F-4D97-AF65-F5344CB8AC3E}">
        <p14:creationId xmlns:p14="http://schemas.microsoft.com/office/powerpoint/2010/main" val="383056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50EEAD-0612-4093-9A51-643455770838}"/>
              </a:ext>
            </a:extLst>
          </p:cNvPr>
          <p:cNvPicPr>
            <a:picLocks noChangeAspect="1"/>
          </p:cNvPicPr>
          <p:nvPr/>
        </p:nvPicPr>
        <p:blipFill>
          <a:blip r:embed="rId3"/>
          <a:stretch>
            <a:fillRect/>
          </a:stretch>
        </p:blipFill>
        <p:spPr>
          <a:xfrm>
            <a:off x="2559323" y="1557421"/>
            <a:ext cx="6988573" cy="4472686"/>
          </a:xfrm>
          <a:prstGeom prst="rect">
            <a:avLst/>
          </a:prstGeom>
        </p:spPr>
      </p:pic>
      <p:sp>
        <p:nvSpPr>
          <p:cNvPr id="4" name="Footer Placeholder 3">
            <a:extLst>
              <a:ext uri="{FF2B5EF4-FFF2-40B4-BE49-F238E27FC236}">
                <a16:creationId xmlns:a16="http://schemas.microsoft.com/office/drawing/2014/main" id="{D6D041C6-9A03-44F9-BCA3-D6B53E69416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E9591F74-D3D1-4DFA-AB68-F20A5F105ED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A7A6979-0714-4377-B894-6BE4C2D6E202}" type="slidenum">
              <a:rPr lang="en-US" smtClean="0"/>
              <a:pPr>
                <a:spcAft>
                  <a:spcPts val="600"/>
                </a:spcAft>
              </a:pPr>
              <a:t>21</a:t>
            </a:fld>
            <a:endParaRPr lang="en-US"/>
          </a:p>
        </p:txBody>
      </p:sp>
      <p:sp>
        <p:nvSpPr>
          <p:cNvPr id="6" name="Title 1">
            <a:extLst>
              <a:ext uri="{FF2B5EF4-FFF2-40B4-BE49-F238E27FC236}">
                <a16:creationId xmlns:a16="http://schemas.microsoft.com/office/drawing/2014/main" id="{8097C252-68C2-4292-B0CC-7D718637BD22}"/>
              </a:ext>
            </a:extLst>
          </p:cNvPr>
          <p:cNvSpPr txBox="1">
            <a:spLocks/>
          </p:cNvSpPr>
          <p:nvPr/>
        </p:nvSpPr>
        <p:spPr>
          <a:xfrm>
            <a:off x="456280" y="291710"/>
            <a:ext cx="11279439" cy="118367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Calibri" panose="020F0502020204030204" pitchFamily="34" charset="0"/>
              </a:defRPr>
            </a:lvl1pPr>
          </a:lstStyle>
          <a:p>
            <a:r>
              <a:rPr lang="en-US"/>
              <a:t>Gas spring selection</a:t>
            </a:r>
            <a:endParaRPr lang="en-US" dirty="0"/>
          </a:p>
        </p:txBody>
      </p:sp>
      <p:sp>
        <p:nvSpPr>
          <p:cNvPr id="2" name="Rectangle 1">
            <a:extLst>
              <a:ext uri="{FF2B5EF4-FFF2-40B4-BE49-F238E27FC236}">
                <a16:creationId xmlns:a16="http://schemas.microsoft.com/office/drawing/2014/main" id="{2EE60520-B412-4A9D-8897-08470F040EF9}"/>
              </a:ext>
            </a:extLst>
          </p:cNvPr>
          <p:cNvSpPr/>
          <p:nvPr/>
        </p:nvSpPr>
        <p:spPr>
          <a:xfrm>
            <a:off x="3088371" y="3475931"/>
            <a:ext cx="6073796" cy="365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336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295" y="479208"/>
            <a:ext cx="8446008" cy="843788"/>
          </a:xfrm>
        </p:spPr>
        <p:txBody>
          <a:bodyPr>
            <a:normAutofit/>
          </a:bodyPr>
          <a:lstStyle/>
          <a:p>
            <a:r>
              <a:rPr lang="en-IN"/>
              <a:t>Thigh component</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22</a:t>
            </a:fld>
            <a:endParaRPr lang="en-US" dirty="0"/>
          </a:p>
        </p:txBody>
      </p:sp>
      <p:pic>
        <p:nvPicPr>
          <p:cNvPr id="18" name="Picture 17">
            <a:extLst>
              <a:ext uri="{FF2B5EF4-FFF2-40B4-BE49-F238E27FC236}">
                <a16:creationId xmlns:a16="http://schemas.microsoft.com/office/drawing/2014/main" id="{503200E8-6462-489E-AACF-2D3D8400118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43162" y="1927001"/>
            <a:ext cx="6537426" cy="3811841"/>
          </a:xfrm>
          <a:prstGeom prst="rect">
            <a:avLst/>
          </a:prstGeom>
          <a:noFill/>
        </p:spPr>
      </p:pic>
    </p:spTree>
    <p:extLst>
      <p:ext uri="{BB962C8B-B14F-4D97-AF65-F5344CB8AC3E}">
        <p14:creationId xmlns:p14="http://schemas.microsoft.com/office/powerpoint/2010/main" val="392290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6012"/>
            <a:ext cx="7729728" cy="762508"/>
          </a:xfrm>
        </p:spPr>
        <p:txBody>
          <a:bodyPr/>
          <a:lstStyle/>
          <a:p>
            <a:r>
              <a:rPr lang="en-IN"/>
              <a:t> Hip and knee joint</a:t>
            </a:r>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23</a:t>
            </a:fld>
            <a:endParaRPr lang="en-US" dirty="0"/>
          </a:p>
        </p:txBody>
      </p:sp>
      <p:grpSp>
        <p:nvGrpSpPr>
          <p:cNvPr id="9" name="Group 8">
            <a:extLst>
              <a:ext uri="{FF2B5EF4-FFF2-40B4-BE49-F238E27FC236}">
                <a16:creationId xmlns:a16="http://schemas.microsoft.com/office/drawing/2014/main" id="{903DECAD-9395-4832-BEFC-12C9B3402A08}"/>
              </a:ext>
            </a:extLst>
          </p:cNvPr>
          <p:cNvGrpSpPr/>
          <p:nvPr/>
        </p:nvGrpSpPr>
        <p:grpSpPr>
          <a:xfrm>
            <a:off x="449133" y="948690"/>
            <a:ext cx="4484817" cy="3636756"/>
            <a:chOff x="3461455" y="1165527"/>
            <a:chExt cx="5269089" cy="4302943"/>
          </a:xfrm>
        </p:grpSpPr>
        <p:grpSp>
          <p:nvGrpSpPr>
            <p:cNvPr id="10" name="Group 9">
              <a:extLst>
                <a:ext uri="{FF2B5EF4-FFF2-40B4-BE49-F238E27FC236}">
                  <a16:creationId xmlns:a16="http://schemas.microsoft.com/office/drawing/2014/main" id="{CA150206-D803-4938-9791-806DC437957C}"/>
                </a:ext>
              </a:extLst>
            </p:cNvPr>
            <p:cNvGrpSpPr/>
            <p:nvPr/>
          </p:nvGrpSpPr>
          <p:grpSpPr>
            <a:xfrm>
              <a:off x="3461455" y="1165527"/>
              <a:ext cx="5269089" cy="4302943"/>
              <a:chOff x="797756" y="723829"/>
              <a:chExt cx="5269089" cy="4228120"/>
            </a:xfrm>
          </p:grpSpPr>
          <p:pic>
            <p:nvPicPr>
              <p:cNvPr id="14" name="Picture 13" descr="A picture containing LEGO, toy&#10;&#10;Description generated with very high confidence">
                <a:extLst>
                  <a:ext uri="{FF2B5EF4-FFF2-40B4-BE49-F238E27FC236}">
                    <a16:creationId xmlns:a16="http://schemas.microsoft.com/office/drawing/2014/main" id="{8212E679-DBFD-48A9-B202-35552A76355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0418" t="23314" r="25512" b="19073"/>
              <a:stretch/>
            </p:blipFill>
            <p:spPr>
              <a:xfrm>
                <a:off x="797756" y="1000828"/>
                <a:ext cx="3023740" cy="3951121"/>
              </a:xfrm>
              <a:prstGeom prst="rect">
                <a:avLst/>
              </a:prstGeom>
            </p:spPr>
          </p:pic>
          <p:cxnSp>
            <p:nvCxnSpPr>
              <p:cNvPr id="15" name="Straight Arrow Connector 14">
                <a:extLst>
                  <a:ext uri="{FF2B5EF4-FFF2-40B4-BE49-F238E27FC236}">
                    <a16:creationId xmlns:a16="http://schemas.microsoft.com/office/drawing/2014/main" id="{8AB98602-1223-4C6E-A243-3910557D23ED}"/>
                  </a:ext>
                </a:extLst>
              </p:cNvPr>
              <p:cNvCxnSpPr>
                <a:cxnSpLocks/>
                <a:stCxn id="20" idx="1"/>
              </p:cNvCxnSpPr>
              <p:nvPr/>
            </p:nvCxnSpPr>
            <p:spPr>
              <a:xfrm flipH="1">
                <a:off x="2105639" y="1071617"/>
                <a:ext cx="1862354" cy="43938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84BDF2-2FE8-46CE-A49A-FECC4ACCDD70}"/>
                  </a:ext>
                </a:extLst>
              </p:cNvPr>
              <p:cNvCxnSpPr>
                <a:cxnSpLocks/>
              </p:cNvCxnSpPr>
              <p:nvPr/>
            </p:nvCxnSpPr>
            <p:spPr>
              <a:xfrm flipH="1" flipV="1">
                <a:off x="2330879" y="2153648"/>
                <a:ext cx="1637112" cy="17254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32E04DE-DC83-4F85-898C-E06C463B8E0A}"/>
                  </a:ext>
                </a:extLst>
              </p:cNvPr>
              <p:cNvCxnSpPr>
                <a:cxnSpLocks/>
                <a:stCxn id="23" idx="1"/>
              </p:cNvCxnSpPr>
              <p:nvPr/>
            </p:nvCxnSpPr>
            <p:spPr>
              <a:xfrm flipH="1" flipV="1">
                <a:off x="2604100" y="2293385"/>
                <a:ext cx="1447783" cy="509715"/>
              </a:xfrm>
              <a:prstGeom prst="straightConnector1">
                <a:avLst/>
              </a:prstGeom>
              <a:ln w="190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BF2F995B-4D94-48A1-99F7-A6B26EE1C7AA}"/>
                  </a:ext>
                </a:extLst>
              </p:cNvPr>
              <p:cNvCxnSpPr>
                <a:cxnSpLocks/>
                <a:stCxn id="24" idx="1"/>
              </p:cNvCxnSpPr>
              <p:nvPr/>
            </p:nvCxnSpPr>
            <p:spPr>
              <a:xfrm flipH="1" flipV="1">
                <a:off x="2758210" y="2925364"/>
                <a:ext cx="1209782" cy="86119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B182ED-5C80-4219-8B53-E253ECC97273}"/>
                  </a:ext>
                </a:extLst>
              </p:cNvPr>
              <p:cNvCxnSpPr>
                <a:cxnSpLocks/>
                <a:stCxn id="24" idx="1"/>
              </p:cNvCxnSpPr>
              <p:nvPr/>
            </p:nvCxnSpPr>
            <p:spPr>
              <a:xfrm flipH="1">
                <a:off x="2435482" y="3786562"/>
                <a:ext cx="1532510" cy="22132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CE93A5-CEC6-4DD7-900B-7CC4F4CE3160}"/>
                  </a:ext>
                </a:extLst>
              </p:cNvPr>
              <p:cNvSpPr txBox="1"/>
              <p:nvPr/>
            </p:nvSpPr>
            <p:spPr>
              <a:xfrm>
                <a:off x="3967993" y="723829"/>
                <a:ext cx="2098852" cy="695577"/>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Spring-loaded plunger</a:t>
                </a:r>
                <a:endParaRPr lang="en-US" sz="2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86B0362-2927-45E4-B6DE-228EF185586F}"/>
                  </a:ext>
                </a:extLst>
              </p:cNvPr>
              <p:cNvSpPr txBox="1"/>
              <p:nvPr/>
            </p:nvSpPr>
            <p:spPr>
              <a:xfrm>
                <a:off x="3967993" y="2084032"/>
                <a:ext cx="1921079" cy="393153"/>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Wrap spring 1</a:t>
                </a:r>
                <a:endParaRPr lang="en-US" sz="20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7F4AF0-BA76-4F86-A71B-D82EAEBDDA33}"/>
                  </a:ext>
                </a:extLst>
              </p:cNvPr>
              <p:cNvSpPr txBox="1"/>
              <p:nvPr/>
            </p:nvSpPr>
            <p:spPr>
              <a:xfrm>
                <a:off x="4051883" y="2606523"/>
                <a:ext cx="1921079" cy="393153"/>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Gear</a:t>
                </a:r>
                <a:endParaRPr lang="en-US" sz="20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FC071A8-CC43-47F4-9AAA-E9E9B8333801}"/>
                  </a:ext>
                </a:extLst>
              </p:cNvPr>
              <p:cNvSpPr txBox="1"/>
              <p:nvPr/>
            </p:nvSpPr>
            <p:spPr>
              <a:xfrm>
                <a:off x="3967992" y="3589986"/>
                <a:ext cx="1921079" cy="393153"/>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Servo motors</a:t>
                </a:r>
                <a:endParaRPr lang="en-US" sz="2000"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C7551E0C-CEE2-4D6E-9B4F-F3473B982EE5}"/>
                </a:ext>
              </a:extLst>
            </p:cNvPr>
            <p:cNvSpPr txBox="1"/>
            <p:nvPr/>
          </p:nvSpPr>
          <p:spPr>
            <a:xfrm>
              <a:off x="6715582" y="4902193"/>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Wrap spring 2</a:t>
              </a:r>
              <a:endParaRPr lang="en-US" sz="200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817ECAE3-8300-45B4-94AC-F38F05582617}"/>
                </a:ext>
              </a:extLst>
            </p:cNvPr>
            <p:cNvCxnSpPr>
              <a:cxnSpLocks/>
            </p:cNvCxnSpPr>
            <p:nvPr/>
          </p:nvCxnSpPr>
          <p:spPr>
            <a:xfrm flipH="1" flipV="1">
              <a:off x="4195482" y="4558554"/>
              <a:ext cx="1072318" cy="48213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D8CDC1-5CA0-4B8F-B63A-00A4F0C3C97B}"/>
                </a:ext>
              </a:extLst>
            </p:cNvPr>
            <p:cNvCxnSpPr>
              <a:cxnSpLocks/>
              <a:endCxn id="11" idx="1"/>
            </p:cNvCxnSpPr>
            <p:nvPr/>
          </p:nvCxnSpPr>
          <p:spPr>
            <a:xfrm>
              <a:off x="5267800" y="5040692"/>
              <a:ext cx="1447782" cy="6155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5A02C04-977E-419F-9C25-4CE0D782B096}"/>
              </a:ext>
            </a:extLst>
          </p:cNvPr>
          <p:cNvGrpSpPr/>
          <p:nvPr/>
        </p:nvGrpSpPr>
        <p:grpSpPr>
          <a:xfrm>
            <a:off x="6623240" y="1003985"/>
            <a:ext cx="5323241" cy="3441020"/>
            <a:chOff x="1300194" y="1600107"/>
            <a:chExt cx="5323241" cy="3441020"/>
          </a:xfrm>
        </p:grpSpPr>
        <p:pic>
          <p:nvPicPr>
            <p:cNvPr id="26" name="Picture 25">
              <a:extLst>
                <a:ext uri="{FF2B5EF4-FFF2-40B4-BE49-F238E27FC236}">
                  <a16:creationId xmlns:a16="http://schemas.microsoft.com/office/drawing/2014/main" id="{6DBD15DB-2A72-4390-9831-F3F7716D8C0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6467" t="15057" r="27393" b="18145"/>
            <a:stretch/>
          </p:blipFill>
          <p:spPr>
            <a:xfrm>
              <a:off x="1300194" y="1600107"/>
              <a:ext cx="3075902" cy="3441020"/>
            </a:xfrm>
            <a:prstGeom prst="rect">
              <a:avLst/>
            </a:prstGeom>
          </p:spPr>
        </p:pic>
        <p:cxnSp>
          <p:nvCxnSpPr>
            <p:cNvPr id="27" name="Straight Arrow Connector 26">
              <a:extLst>
                <a:ext uri="{FF2B5EF4-FFF2-40B4-BE49-F238E27FC236}">
                  <a16:creationId xmlns:a16="http://schemas.microsoft.com/office/drawing/2014/main" id="{40386CDA-33EE-443E-BDF8-F9ECBEBB0D3E}"/>
                </a:ext>
              </a:extLst>
            </p:cNvPr>
            <p:cNvCxnSpPr>
              <a:cxnSpLocks/>
              <a:stCxn id="32" idx="1"/>
            </p:cNvCxnSpPr>
            <p:nvPr/>
          </p:nvCxnSpPr>
          <p:spPr>
            <a:xfrm flipH="1" flipV="1">
              <a:off x="2922495" y="1828803"/>
              <a:ext cx="1641116" cy="13705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8FA9C7F-C78C-4AB9-8663-9ED12132DE96}"/>
                </a:ext>
              </a:extLst>
            </p:cNvPr>
            <p:cNvCxnSpPr>
              <a:cxnSpLocks/>
              <a:stCxn id="30" idx="1"/>
            </p:cNvCxnSpPr>
            <p:nvPr/>
          </p:nvCxnSpPr>
          <p:spPr>
            <a:xfrm flipH="1" flipV="1">
              <a:off x="1990165" y="4279884"/>
              <a:ext cx="2573444" cy="1538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11A0A17-A6D3-4D67-A539-125DEDB41A68}"/>
                </a:ext>
              </a:extLst>
            </p:cNvPr>
            <p:cNvCxnSpPr>
              <a:cxnSpLocks/>
              <a:stCxn id="31" idx="1"/>
            </p:cNvCxnSpPr>
            <p:nvPr/>
          </p:nvCxnSpPr>
          <p:spPr>
            <a:xfrm flipH="1">
              <a:off x="2735263" y="2509770"/>
              <a:ext cx="1828346" cy="118326"/>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DEB919A-9E21-44A1-8D96-FE5FF3CDB462}"/>
                </a:ext>
              </a:extLst>
            </p:cNvPr>
            <p:cNvSpPr txBox="1"/>
            <p:nvPr/>
          </p:nvSpPr>
          <p:spPr>
            <a:xfrm>
              <a:off x="4563609" y="3941330"/>
              <a:ext cx="2059826" cy="707886"/>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Spring-loaded plunger</a:t>
              </a:r>
              <a:endParaRPr lang="en-US" sz="2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BB66E81-E14D-4254-ABDD-3DCB26D924E5}"/>
                </a:ext>
              </a:extLst>
            </p:cNvPr>
            <p:cNvSpPr txBox="1"/>
            <p:nvPr/>
          </p:nvSpPr>
          <p:spPr>
            <a:xfrm>
              <a:off x="4563609" y="2309715"/>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Wrap spring</a:t>
              </a:r>
              <a:endParaRPr lang="en-US" sz="2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D6B3C6E9-0D4D-43F9-9CEC-DCFB203EFA49}"/>
                </a:ext>
              </a:extLst>
            </p:cNvPr>
            <p:cNvSpPr txBox="1"/>
            <p:nvPr/>
          </p:nvSpPr>
          <p:spPr>
            <a:xfrm>
              <a:off x="4563611" y="1765801"/>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Servo motor</a:t>
              </a:r>
              <a:endParaRPr lang="en-US" sz="2000" dirty="0">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F70FE875-2678-4C41-9E8B-2491172C9FEC}"/>
                </a:ext>
              </a:extLst>
            </p:cNvPr>
            <p:cNvCxnSpPr>
              <a:cxnSpLocks/>
              <a:stCxn id="34" idx="1"/>
            </p:cNvCxnSpPr>
            <p:nvPr/>
          </p:nvCxnSpPr>
          <p:spPr>
            <a:xfrm flipH="1">
              <a:off x="1614222" y="3610257"/>
              <a:ext cx="2949388" cy="26658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8CF577D-A449-4FCF-BF3D-E7D3617AA0D5}"/>
                </a:ext>
              </a:extLst>
            </p:cNvPr>
            <p:cNvSpPr txBox="1"/>
            <p:nvPr/>
          </p:nvSpPr>
          <p:spPr>
            <a:xfrm>
              <a:off x="4563610" y="3410202"/>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Pin joint</a:t>
              </a:r>
              <a:endParaRPr lang="en-US" sz="2000"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CAF81D0E-54D8-43DC-9D39-AC46A7FAB8B5}"/>
              </a:ext>
            </a:extLst>
          </p:cNvPr>
          <p:cNvGrpSpPr/>
          <p:nvPr/>
        </p:nvGrpSpPr>
        <p:grpSpPr>
          <a:xfrm>
            <a:off x="3005821" y="4368404"/>
            <a:ext cx="5599217" cy="2551092"/>
            <a:chOff x="383447" y="1423729"/>
            <a:chExt cx="8107634" cy="3947622"/>
          </a:xfrm>
        </p:grpSpPr>
        <p:pic>
          <p:nvPicPr>
            <p:cNvPr id="36" name="Picture 35">
              <a:extLst>
                <a:ext uri="{FF2B5EF4-FFF2-40B4-BE49-F238E27FC236}">
                  <a16:creationId xmlns:a16="http://schemas.microsoft.com/office/drawing/2014/main" id="{D31EBF5A-9385-4DFA-99A7-5D1D727AA1F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39060" t="23083" r="24381" b="19355"/>
            <a:stretch/>
          </p:blipFill>
          <p:spPr>
            <a:xfrm>
              <a:off x="5246435" y="1423729"/>
              <a:ext cx="3244646" cy="3947622"/>
            </a:xfrm>
            <a:prstGeom prst="rect">
              <a:avLst/>
            </a:prstGeom>
          </p:spPr>
        </p:pic>
        <p:pic>
          <p:nvPicPr>
            <p:cNvPr id="37" name="Picture 36" descr="A picture containing tool&#10;&#10;Description generated with very high confidence">
              <a:extLst>
                <a:ext uri="{FF2B5EF4-FFF2-40B4-BE49-F238E27FC236}">
                  <a16:creationId xmlns:a16="http://schemas.microsoft.com/office/drawing/2014/main" id="{B178DF97-DD50-4589-8DAF-6BD19EA4730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24639" t="15342" r="23748" b="15842"/>
            <a:stretch/>
          </p:blipFill>
          <p:spPr>
            <a:xfrm>
              <a:off x="383447" y="2039225"/>
              <a:ext cx="2972777" cy="3062903"/>
            </a:xfrm>
            <a:prstGeom prst="rect">
              <a:avLst/>
            </a:prstGeom>
          </p:spPr>
        </p:pic>
        <p:cxnSp>
          <p:nvCxnSpPr>
            <p:cNvPr id="38" name="Straight Arrow Connector 37">
              <a:extLst>
                <a:ext uri="{FF2B5EF4-FFF2-40B4-BE49-F238E27FC236}">
                  <a16:creationId xmlns:a16="http://schemas.microsoft.com/office/drawing/2014/main" id="{CF5E86B4-3E02-4E8A-807E-A2DB4CF699D6}"/>
                </a:ext>
              </a:extLst>
            </p:cNvPr>
            <p:cNvCxnSpPr>
              <a:cxnSpLocks/>
            </p:cNvCxnSpPr>
            <p:nvPr/>
          </p:nvCxnSpPr>
          <p:spPr>
            <a:xfrm flipH="1">
              <a:off x="1832180" y="2471871"/>
              <a:ext cx="1780413" cy="55478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A2C9EB9-5839-443E-AB81-CD99384A88CD}"/>
                </a:ext>
              </a:extLst>
            </p:cNvPr>
            <p:cNvCxnSpPr>
              <a:cxnSpLocks/>
            </p:cNvCxnSpPr>
            <p:nvPr/>
          </p:nvCxnSpPr>
          <p:spPr>
            <a:xfrm flipH="1">
              <a:off x="2640320" y="2471871"/>
              <a:ext cx="964415" cy="98816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51A834A-9E71-47ED-9CA2-A971CEB53168}"/>
                </a:ext>
              </a:extLst>
            </p:cNvPr>
            <p:cNvCxnSpPr>
              <a:cxnSpLocks/>
            </p:cNvCxnSpPr>
            <p:nvPr/>
          </p:nvCxnSpPr>
          <p:spPr>
            <a:xfrm>
              <a:off x="4966182" y="2439335"/>
              <a:ext cx="2514865" cy="65348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676B99B-5061-42B1-8140-9A185272E934}"/>
                </a:ext>
              </a:extLst>
            </p:cNvPr>
            <p:cNvCxnSpPr>
              <a:cxnSpLocks/>
            </p:cNvCxnSpPr>
            <p:nvPr/>
          </p:nvCxnSpPr>
          <p:spPr>
            <a:xfrm>
              <a:off x="4966182" y="2439335"/>
              <a:ext cx="1550420" cy="68486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F24A839-20B2-4089-9443-317849211AB8}"/>
                </a:ext>
              </a:extLst>
            </p:cNvPr>
            <p:cNvSpPr txBox="1"/>
            <p:nvPr/>
          </p:nvSpPr>
          <p:spPr>
            <a:xfrm>
              <a:off x="3209651" y="1967604"/>
              <a:ext cx="1885454" cy="400110"/>
            </a:xfrm>
            <a:prstGeom prst="rect">
              <a:avLst/>
            </a:prstGeom>
            <a:noFill/>
          </p:spPr>
          <p:txBody>
            <a:bodyPr wrap="none" rtlCol="0">
              <a:spAutoFit/>
            </a:bodyPr>
            <a:lstStyle/>
            <a:p>
              <a:r>
                <a:rPr lang="en-IN" sz="2000" dirty="0">
                  <a:latin typeface="Times New Roman" panose="02020603050405020304" pitchFamily="18" charset="0"/>
                  <a:cs typeface="Times New Roman" panose="02020603050405020304" pitchFamily="18" charset="0"/>
                </a:rPr>
                <a:t>Rubber bumpers</a:t>
              </a:r>
              <a:endParaRPr lang="en-US" sz="3200" dirty="0">
                <a:latin typeface="Times New Roman" panose="02020603050405020304" pitchFamily="18" charset="0"/>
                <a:cs typeface="Times New Roman" panose="02020603050405020304" pitchFamily="18" charset="0"/>
              </a:endParaRPr>
            </a:p>
          </p:txBody>
        </p:sp>
      </p:grpSp>
      <p:cxnSp>
        <p:nvCxnSpPr>
          <p:cNvPr id="43" name="Straight Arrow Connector 42">
            <a:extLst>
              <a:ext uri="{FF2B5EF4-FFF2-40B4-BE49-F238E27FC236}">
                <a16:creationId xmlns:a16="http://schemas.microsoft.com/office/drawing/2014/main" id="{1F98B255-8B67-47AB-B3F4-EB1D24AB2C1B}"/>
              </a:ext>
            </a:extLst>
          </p:cNvPr>
          <p:cNvCxnSpPr>
            <a:cxnSpLocks/>
          </p:cNvCxnSpPr>
          <p:nvPr/>
        </p:nvCxnSpPr>
        <p:spPr>
          <a:xfrm flipH="1" flipV="1">
            <a:off x="1904653" y="1755274"/>
            <a:ext cx="1242845" cy="112613"/>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A89B9A2-A34A-4311-A2AB-CC505E288E2D}"/>
              </a:ext>
            </a:extLst>
          </p:cNvPr>
          <p:cNvSpPr txBox="1"/>
          <p:nvPr/>
        </p:nvSpPr>
        <p:spPr>
          <a:xfrm>
            <a:off x="3147498" y="1657880"/>
            <a:ext cx="1921079" cy="400110"/>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Pin joint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361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883C-3DF7-4E7C-AB35-AE8684A1C91F}"/>
              </a:ext>
            </a:extLst>
          </p:cNvPr>
          <p:cNvSpPr>
            <a:spLocks noGrp="1"/>
          </p:cNvSpPr>
          <p:nvPr>
            <p:ph type="title"/>
          </p:nvPr>
        </p:nvSpPr>
        <p:spPr>
          <a:xfrm>
            <a:off x="838200" y="219146"/>
            <a:ext cx="10515600" cy="1325563"/>
          </a:xfrm>
        </p:spPr>
        <p:txBody>
          <a:bodyPr/>
          <a:lstStyle/>
          <a:p>
            <a:r>
              <a:rPr lang="en-US"/>
              <a:t>Torso attachment</a:t>
            </a:r>
          </a:p>
        </p:txBody>
      </p:sp>
      <p:sp>
        <p:nvSpPr>
          <p:cNvPr id="4" name="Footer Placeholder 3">
            <a:extLst>
              <a:ext uri="{FF2B5EF4-FFF2-40B4-BE49-F238E27FC236}">
                <a16:creationId xmlns:a16="http://schemas.microsoft.com/office/drawing/2014/main" id="{D41EF259-2699-44F3-B2B1-5E78290B88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C53FE7C-E64D-4EB3-AF9A-9D2F2B019E0A}"/>
              </a:ext>
            </a:extLst>
          </p:cNvPr>
          <p:cNvSpPr>
            <a:spLocks noGrp="1"/>
          </p:cNvSpPr>
          <p:nvPr>
            <p:ph type="sldNum" sz="quarter" idx="12"/>
          </p:nvPr>
        </p:nvSpPr>
        <p:spPr/>
        <p:txBody>
          <a:bodyPr/>
          <a:lstStyle/>
          <a:p>
            <a:fld id="{8A7A6979-0714-4377-B894-6BE4C2D6E202}" type="slidenum">
              <a:rPr lang="en-US" smtClean="0"/>
              <a:pPr/>
              <a:t>24</a:t>
            </a:fld>
            <a:endParaRPr lang="en-US" dirty="0"/>
          </a:p>
        </p:txBody>
      </p:sp>
      <p:pic>
        <p:nvPicPr>
          <p:cNvPr id="6" name="Content Placeholder 5" descr="A close up of a basket&#10;&#10;Description generated with high confidence">
            <a:extLst>
              <a:ext uri="{FF2B5EF4-FFF2-40B4-BE49-F238E27FC236}">
                <a16:creationId xmlns:a16="http://schemas.microsoft.com/office/drawing/2014/main" id="{64BDC2EA-2ECC-4100-A0C0-50CB474D5DE2}"/>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1283"/>
          <a:stretch/>
        </p:blipFill>
        <p:spPr>
          <a:xfrm>
            <a:off x="540608" y="2400767"/>
            <a:ext cx="2464724" cy="3245503"/>
          </a:xfrm>
          <a:prstGeom prst="rect">
            <a:avLst/>
          </a:prstGeom>
        </p:spPr>
      </p:pic>
      <p:grpSp>
        <p:nvGrpSpPr>
          <p:cNvPr id="9" name="Group 8">
            <a:extLst>
              <a:ext uri="{FF2B5EF4-FFF2-40B4-BE49-F238E27FC236}">
                <a16:creationId xmlns:a16="http://schemas.microsoft.com/office/drawing/2014/main" id="{4DC69AB1-34AE-4824-AB79-BD750C7F2AAE}"/>
              </a:ext>
            </a:extLst>
          </p:cNvPr>
          <p:cNvGrpSpPr/>
          <p:nvPr/>
        </p:nvGrpSpPr>
        <p:grpSpPr>
          <a:xfrm>
            <a:off x="4142084" y="1611673"/>
            <a:ext cx="3639960" cy="3782369"/>
            <a:chOff x="148326" y="-2601629"/>
            <a:chExt cx="8220798" cy="9283595"/>
          </a:xfrm>
        </p:grpSpPr>
        <p:pic>
          <p:nvPicPr>
            <p:cNvPr id="10" name="Picture 9" descr="A picture containing indoor, wall, object, bicycle&#10;&#10;Description generated with very high confidence">
              <a:extLst>
                <a:ext uri="{FF2B5EF4-FFF2-40B4-BE49-F238E27FC236}">
                  <a16:creationId xmlns:a16="http://schemas.microsoft.com/office/drawing/2014/main" id="{17BCD5C2-5902-4533-B920-40D8F5BE33F1}"/>
                </a:ext>
              </a:extLst>
            </p:cNvPr>
            <p:cNvPicPr>
              <a:picLocks noChangeAspect="1"/>
            </p:cNvPicPr>
            <p:nvPr/>
          </p:nvPicPr>
          <p:blipFill rotWithShape="1">
            <a:blip r:embed="rId4">
              <a:extLst>
                <a:ext uri="{28A0092B-C50C-407E-A947-70E740481C1C}">
                  <a14:useLocalDpi xmlns:a14="http://schemas.microsoft.com/office/drawing/2010/main" val="0"/>
                </a:ext>
              </a:extLst>
            </a:blip>
            <a:srcRect r="17986"/>
            <a:stretch/>
          </p:blipFill>
          <p:spPr>
            <a:xfrm>
              <a:off x="148326" y="-176034"/>
              <a:ext cx="7499383" cy="6858000"/>
            </a:xfrm>
            <a:prstGeom prst="rect">
              <a:avLst/>
            </a:prstGeom>
          </p:spPr>
        </p:pic>
        <p:cxnSp>
          <p:nvCxnSpPr>
            <p:cNvPr id="13" name="Straight Arrow Connector 12">
              <a:extLst>
                <a:ext uri="{FF2B5EF4-FFF2-40B4-BE49-F238E27FC236}">
                  <a16:creationId xmlns:a16="http://schemas.microsoft.com/office/drawing/2014/main" id="{47AE5186-9192-4268-A86D-CFEB99678190}"/>
                </a:ext>
              </a:extLst>
            </p:cNvPr>
            <p:cNvCxnSpPr>
              <a:cxnSpLocks/>
            </p:cNvCxnSpPr>
            <p:nvPr/>
          </p:nvCxnSpPr>
          <p:spPr>
            <a:xfrm flipH="1" flipV="1">
              <a:off x="5822812" y="3535586"/>
              <a:ext cx="2232597" cy="9041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F889F00-4EE0-493D-8D73-4116C74A0F94}"/>
                </a:ext>
              </a:extLst>
            </p:cNvPr>
            <p:cNvSpPr txBox="1"/>
            <p:nvPr/>
          </p:nvSpPr>
          <p:spPr>
            <a:xfrm>
              <a:off x="498073" y="-2601629"/>
              <a:ext cx="7871051" cy="1737463"/>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Aluminum attachment for added support at the glutes</a:t>
              </a:r>
            </a:p>
          </p:txBody>
        </p:sp>
      </p:grpSp>
      <p:grpSp>
        <p:nvGrpSpPr>
          <p:cNvPr id="15" name="Group 14">
            <a:extLst>
              <a:ext uri="{FF2B5EF4-FFF2-40B4-BE49-F238E27FC236}">
                <a16:creationId xmlns:a16="http://schemas.microsoft.com/office/drawing/2014/main" id="{1FBFA69C-AD0D-4272-967E-6B8B9BB5B2EC}"/>
              </a:ext>
            </a:extLst>
          </p:cNvPr>
          <p:cNvGrpSpPr/>
          <p:nvPr/>
        </p:nvGrpSpPr>
        <p:grpSpPr>
          <a:xfrm>
            <a:off x="8250976" y="1611673"/>
            <a:ext cx="2809627" cy="3782369"/>
            <a:chOff x="2898350" y="-882807"/>
            <a:chExt cx="4716366" cy="7823933"/>
          </a:xfrm>
        </p:grpSpPr>
        <p:pic>
          <p:nvPicPr>
            <p:cNvPr id="16" name="Picture 15" descr="A picture containing wall, indoor, building&#10;&#10;Description generated with high confidence">
              <a:extLst>
                <a:ext uri="{FF2B5EF4-FFF2-40B4-BE49-F238E27FC236}">
                  <a16:creationId xmlns:a16="http://schemas.microsoft.com/office/drawing/2014/main" id="{59772EEC-67F7-42CD-98B6-0AFC8BE0E5D8}"/>
                </a:ext>
              </a:extLst>
            </p:cNvPr>
            <p:cNvPicPr>
              <a:picLocks noChangeAspect="1"/>
            </p:cNvPicPr>
            <p:nvPr/>
          </p:nvPicPr>
          <p:blipFill rotWithShape="1">
            <a:blip r:embed="rId5">
              <a:extLst>
                <a:ext uri="{28A0092B-C50C-407E-A947-70E740481C1C}">
                  <a14:useLocalDpi xmlns:a14="http://schemas.microsoft.com/office/drawing/2010/main" val="0"/>
                </a:ext>
              </a:extLst>
            </a:blip>
            <a:srcRect t="12264" r="15934"/>
            <a:stretch/>
          </p:blipFill>
          <p:spPr>
            <a:xfrm>
              <a:off x="2898350" y="924180"/>
              <a:ext cx="4323943" cy="6016946"/>
            </a:xfrm>
            <a:prstGeom prst="rect">
              <a:avLst/>
            </a:prstGeom>
          </p:spPr>
        </p:pic>
        <p:cxnSp>
          <p:nvCxnSpPr>
            <p:cNvPr id="17" name="Straight Arrow Connector 16">
              <a:extLst>
                <a:ext uri="{FF2B5EF4-FFF2-40B4-BE49-F238E27FC236}">
                  <a16:creationId xmlns:a16="http://schemas.microsoft.com/office/drawing/2014/main" id="{14DF1915-BCAF-4F05-BB69-541887D9088F}"/>
                </a:ext>
              </a:extLst>
            </p:cNvPr>
            <p:cNvCxnSpPr>
              <a:cxnSpLocks/>
            </p:cNvCxnSpPr>
            <p:nvPr/>
          </p:nvCxnSpPr>
          <p:spPr>
            <a:xfrm flipH="1">
              <a:off x="5515740" y="2773472"/>
              <a:ext cx="2098976" cy="47338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6DA45B-E641-40DA-9733-20B45DCA015B}"/>
                </a:ext>
              </a:extLst>
            </p:cNvPr>
            <p:cNvSpPr txBox="1"/>
            <p:nvPr/>
          </p:nvSpPr>
          <p:spPr>
            <a:xfrm>
              <a:off x="3206475" y="-882807"/>
              <a:ext cx="3707690" cy="1464281"/>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Aluminum Torso Attachment Plate</a:t>
              </a:r>
            </a:p>
          </p:txBody>
        </p:sp>
      </p:grpSp>
      <p:sp>
        <p:nvSpPr>
          <p:cNvPr id="24" name="TextBox 23">
            <a:extLst>
              <a:ext uri="{FF2B5EF4-FFF2-40B4-BE49-F238E27FC236}">
                <a16:creationId xmlns:a16="http://schemas.microsoft.com/office/drawing/2014/main" id="{DF177B8E-DC62-4FFA-8932-8E73D1DB260E}"/>
              </a:ext>
            </a:extLst>
          </p:cNvPr>
          <p:cNvSpPr txBox="1"/>
          <p:nvPr/>
        </p:nvSpPr>
        <p:spPr>
          <a:xfrm>
            <a:off x="290863" y="1687851"/>
            <a:ext cx="2964213" cy="400110"/>
          </a:xfrm>
          <a:prstGeom prst="rect">
            <a:avLst/>
          </a:prstGeom>
          <a:noFill/>
        </p:spPr>
        <p:txBody>
          <a:bodyPr wrap="square" rtlCol="0">
            <a:spAutoFit/>
          </a:bodyPr>
          <a:lstStyle/>
          <a:p>
            <a:r>
              <a:rPr lang="en-US" sz="2000">
                <a:latin typeface="Cambria" panose="02040503050406030204" pitchFamily="18" charset="0"/>
                <a:ea typeface="Cambria" panose="02040503050406030204" pitchFamily="18" charset="0"/>
              </a:rPr>
              <a:t>Molle military backpack</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5055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4D84-EB61-458B-9881-70364232D099}"/>
              </a:ext>
            </a:extLst>
          </p:cNvPr>
          <p:cNvSpPr>
            <a:spLocks noGrp="1"/>
          </p:cNvSpPr>
          <p:nvPr>
            <p:ph type="title"/>
          </p:nvPr>
        </p:nvSpPr>
        <p:spPr>
          <a:xfrm>
            <a:off x="417358" y="-309718"/>
            <a:ext cx="4523233" cy="1325563"/>
          </a:xfrm>
        </p:spPr>
        <p:txBody>
          <a:bodyPr/>
          <a:lstStyle/>
          <a:p>
            <a:r>
              <a:rPr lang="en-US"/>
              <a:t>Thigh attachment</a:t>
            </a:r>
          </a:p>
        </p:txBody>
      </p:sp>
      <p:sp>
        <p:nvSpPr>
          <p:cNvPr id="4" name="Footer Placeholder 3">
            <a:extLst>
              <a:ext uri="{FF2B5EF4-FFF2-40B4-BE49-F238E27FC236}">
                <a16:creationId xmlns:a16="http://schemas.microsoft.com/office/drawing/2014/main" id="{475FF41F-C07C-4949-A8BF-4E2A643D1E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D2B5484-B972-43DF-92EF-59441A0155FC}"/>
              </a:ext>
            </a:extLst>
          </p:cNvPr>
          <p:cNvSpPr>
            <a:spLocks noGrp="1"/>
          </p:cNvSpPr>
          <p:nvPr>
            <p:ph type="sldNum" sz="quarter" idx="12"/>
          </p:nvPr>
        </p:nvSpPr>
        <p:spPr/>
        <p:txBody>
          <a:bodyPr/>
          <a:lstStyle/>
          <a:p>
            <a:fld id="{8A7A6979-0714-4377-B894-6BE4C2D6E202}" type="slidenum">
              <a:rPr lang="en-US" smtClean="0"/>
              <a:pPr/>
              <a:t>25</a:t>
            </a:fld>
            <a:endParaRPr lang="en-US" dirty="0"/>
          </a:p>
        </p:txBody>
      </p:sp>
      <p:pic>
        <p:nvPicPr>
          <p:cNvPr id="6" name="Picture 5">
            <a:extLst>
              <a:ext uri="{FF2B5EF4-FFF2-40B4-BE49-F238E27FC236}">
                <a16:creationId xmlns:a16="http://schemas.microsoft.com/office/drawing/2014/main" id="{7BBE1F08-58AE-49FA-AB0A-623F37D5B306}"/>
              </a:ext>
            </a:extLst>
          </p:cNvPr>
          <p:cNvPicPr/>
          <p:nvPr/>
        </p:nvPicPr>
        <p:blipFill rotWithShape="1">
          <a:blip r:embed="rId3" cstate="print">
            <a:extLst>
              <a:ext uri="{28A0092B-C50C-407E-A947-70E740481C1C}">
                <a14:useLocalDpi xmlns:a14="http://schemas.microsoft.com/office/drawing/2010/main" val="0"/>
              </a:ext>
            </a:extLst>
          </a:blip>
          <a:srcRect b="5422"/>
          <a:stretch/>
        </p:blipFill>
        <p:spPr bwMode="auto">
          <a:xfrm>
            <a:off x="656457" y="863998"/>
            <a:ext cx="3842124" cy="2902782"/>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90796FCE-3D27-400F-A917-13EAC3FE20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322" y="3874537"/>
            <a:ext cx="4034393" cy="2902781"/>
          </a:xfrm>
          <a:prstGeom prst="rect">
            <a:avLst/>
          </a:prstGeom>
          <a:noFill/>
          <a:ln>
            <a:noFill/>
          </a:ln>
        </p:spPr>
      </p:pic>
      <p:pic>
        <p:nvPicPr>
          <p:cNvPr id="8" name="Picture 7">
            <a:extLst>
              <a:ext uri="{FF2B5EF4-FFF2-40B4-BE49-F238E27FC236}">
                <a16:creationId xmlns:a16="http://schemas.microsoft.com/office/drawing/2014/main" id="{64A4C96C-8DCC-4016-ACCA-427D914E7E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324" y="775930"/>
            <a:ext cx="2705100" cy="2990850"/>
          </a:xfrm>
          <a:prstGeom prst="rect">
            <a:avLst/>
          </a:prstGeom>
          <a:noFill/>
        </p:spPr>
      </p:pic>
      <p:pic>
        <p:nvPicPr>
          <p:cNvPr id="9" name="Picture 8">
            <a:extLst>
              <a:ext uri="{FF2B5EF4-FFF2-40B4-BE49-F238E27FC236}">
                <a16:creationId xmlns:a16="http://schemas.microsoft.com/office/drawing/2014/main" id="{FF7AC6D7-7EBA-4763-9363-DD77E2CAF8E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7287" y="775930"/>
            <a:ext cx="2770505" cy="3425190"/>
          </a:xfrm>
          <a:prstGeom prst="rect">
            <a:avLst/>
          </a:prstGeom>
          <a:noFill/>
        </p:spPr>
      </p:pic>
      <p:pic>
        <p:nvPicPr>
          <p:cNvPr id="10" name="Picture 9">
            <a:extLst>
              <a:ext uri="{FF2B5EF4-FFF2-40B4-BE49-F238E27FC236}">
                <a16:creationId xmlns:a16="http://schemas.microsoft.com/office/drawing/2014/main" id="{C9ABF0A5-4503-438D-A0FB-F2150859CFE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361433" y="4289611"/>
            <a:ext cx="2235854" cy="2141724"/>
          </a:xfrm>
          <a:prstGeom prst="rect">
            <a:avLst/>
          </a:prstGeom>
          <a:noFill/>
        </p:spPr>
      </p:pic>
      <p:pic>
        <p:nvPicPr>
          <p:cNvPr id="11" name="Picture 10">
            <a:extLst>
              <a:ext uri="{FF2B5EF4-FFF2-40B4-BE49-F238E27FC236}">
                <a16:creationId xmlns:a16="http://schemas.microsoft.com/office/drawing/2014/main" id="{4DEED678-B8A6-48C2-8442-AA099397413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4971" y="4372563"/>
            <a:ext cx="4299829" cy="2348912"/>
          </a:xfrm>
          <a:prstGeom prst="rect">
            <a:avLst/>
          </a:prstGeom>
          <a:noFill/>
        </p:spPr>
      </p:pic>
      <p:sp>
        <p:nvSpPr>
          <p:cNvPr id="12" name="Title 1">
            <a:extLst>
              <a:ext uri="{FF2B5EF4-FFF2-40B4-BE49-F238E27FC236}">
                <a16:creationId xmlns:a16="http://schemas.microsoft.com/office/drawing/2014/main" id="{B4BACBB2-45CF-45D0-A77B-72EE798E918D}"/>
              </a:ext>
            </a:extLst>
          </p:cNvPr>
          <p:cNvSpPr txBox="1">
            <a:spLocks/>
          </p:cNvSpPr>
          <p:nvPr/>
        </p:nvSpPr>
        <p:spPr>
          <a:xfrm>
            <a:off x="5818654" y="-309718"/>
            <a:ext cx="4669491"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Cambria" panose="02040503050406030204" pitchFamily="18" charset="0"/>
                <a:ea typeface="+mj-ea"/>
                <a:cs typeface="Calibri" panose="020F0502020204030204" pitchFamily="34" charset="0"/>
              </a:defRPr>
            </a:lvl1pPr>
          </a:lstStyle>
          <a:p>
            <a:r>
              <a:rPr lang="en-US"/>
              <a:t>Shank attachment</a:t>
            </a:r>
          </a:p>
        </p:txBody>
      </p:sp>
      <p:cxnSp>
        <p:nvCxnSpPr>
          <p:cNvPr id="16" name="Straight Arrow Connector 15">
            <a:extLst>
              <a:ext uri="{FF2B5EF4-FFF2-40B4-BE49-F238E27FC236}">
                <a16:creationId xmlns:a16="http://schemas.microsoft.com/office/drawing/2014/main" id="{16699708-DD0A-4105-A8DE-5A2883C747B7}"/>
              </a:ext>
            </a:extLst>
          </p:cNvPr>
          <p:cNvCxnSpPr/>
          <p:nvPr/>
        </p:nvCxnSpPr>
        <p:spPr>
          <a:xfrm flipH="1" flipV="1">
            <a:off x="3062288" y="1371600"/>
            <a:ext cx="1681162" cy="19050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53F8D6D-394A-4748-A440-B0099D553724}"/>
              </a:ext>
            </a:extLst>
          </p:cNvPr>
          <p:cNvCxnSpPr>
            <a:cxnSpLocks/>
          </p:cNvCxnSpPr>
          <p:nvPr/>
        </p:nvCxnSpPr>
        <p:spPr>
          <a:xfrm flipH="1">
            <a:off x="3243264" y="1676400"/>
            <a:ext cx="1500186" cy="127158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FCC7379-BE32-4552-AB04-9462D1476CBC}"/>
              </a:ext>
            </a:extLst>
          </p:cNvPr>
          <p:cNvSpPr txBox="1"/>
          <p:nvPr/>
        </p:nvSpPr>
        <p:spPr>
          <a:xfrm>
            <a:off x="2283310" y="4218674"/>
            <a:ext cx="1000125"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Velcro</a:t>
            </a:r>
          </a:p>
        </p:txBody>
      </p:sp>
      <p:sp>
        <p:nvSpPr>
          <p:cNvPr id="23" name="TextBox 22">
            <a:extLst>
              <a:ext uri="{FF2B5EF4-FFF2-40B4-BE49-F238E27FC236}">
                <a16:creationId xmlns:a16="http://schemas.microsoft.com/office/drawing/2014/main" id="{3227E385-7C5F-463E-8386-ED3DBA79EBDB}"/>
              </a:ext>
            </a:extLst>
          </p:cNvPr>
          <p:cNvSpPr txBox="1"/>
          <p:nvPr/>
        </p:nvSpPr>
        <p:spPr>
          <a:xfrm>
            <a:off x="2178913" y="1957040"/>
            <a:ext cx="1000125"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Orthoplast</a:t>
            </a:r>
          </a:p>
        </p:txBody>
      </p:sp>
      <p:sp>
        <p:nvSpPr>
          <p:cNvPr id="24" name="TextBox 23">
            <a:extLst>
              <a:ext uri="{FF2B5EF4-FFF2-40B4-BE49-F238E27FC236}">
                <a16:creationId xmlns:a16="http://schemas.microsoft.com/office/drawing/2014/main" id="{2417DDCA-A98D-4D30-A1FF-841793AD9237}"/>
              </a:ext>
            </a:extLst>
          </p:cNvPr>
          <p:cNvSpPr txBox="1"/>
          <p:nvPr/>
        </p:nvSpPr>
        <p:spPr>
          <a:xfrm>
            <a:off x="2775248" y="5733149"/>
            <a:ext cx="1000125" cy="307777"/>
          </a:xfrm>
          <a:prstGeom prst="rect">
            <a:avLst/>
          </a:prstGeom>
          <a:noFill/>
        </p:spPr>
        <p:txBody>
          <a:bodyPr wrap="square" rtlCol="0">
            <a:spAutoFit/>
          </a:bodyPr>
          <a:lstStyle/>
          <a:p>
            <a:r>
              <a:rPr lang="en-US" sz="1400">
                <a:solidFill>
                  <a:schemeClr val="bg1"/>
                </a:solidFill>
                <a:latin typeface="Times New Roman" panose="02020603050405020304" pitchFamily="18" charset="0"/>
                <a:cs typeface="Times New Roman" panose="02020603050405020304" pitchFamily="18" charset="0"/>
              </a:rPr>
              <a:t>Velcro</a:t>
            </a:r>
          </a:p>
        </p:txBody>
      </p:sp>
    </p:spTree>
    <p:extLst>
      <p:ext uri="{BB962C8B-B14F-4D97-AF65-F5344CB8AC3E}">
        <p14:creationId xmlns:p14="http://schemas.microsoft.com/office/powerpoint/2010/main" val="704958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B77B-18CB-428F-A938-321B5F648AAE}"/>
              </a:ext>
            </a:extLst>
          </p:cNvPr>
          <p:cNvSpPr>
            <a:spLocks noGrp="1"/>
          </p:cNvSpPr>
          <p:nvPr>
            <p:ph type="title"/>
          </p:nvPr>
        </p:nvSpPr>
        <p:spPr>
          <a:xfrm>
            <a:off x="3099547" y="2966"/>
            <a:ext cx="5992906" cy="1325563"/>
          </a:xfrm>
        </p:spPr>
        <p:txBody>
          <a:bodyPr/>
          <a:lstStyle/>
          <a:p>
            <a:r>
              <a:rPr lang="en-US"/>
              <a:t>Electronics architecture</a:t>
            </a:r>
          </a:p>
        </p:txBody>
      </p:sp>
      <p:sp>
        <p:nvSpPr>
          <p:cNvPr id="4" name="Footer Placeholder 3">
            <a:extLst>
              <a:ext uri="{FF2B5EF4-FFF2-40B4-BE49-F238E27FC236}">
                <a16:creationId xmlns:a16="http://schemas.microsoft.com/office/drawing/2014/main" id="{9C8176F3-8004-40C5-B950-8AB6887DFC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19A797-6D5C-4768-BB11-A2D3602CB3C4}"/>
              </a:ext>
            </a:extLst>
          </p:cNvPr>
          <p:cNvSpPr>
            <a:spLocks noGrp="1"/>
          </p:cNvSpPr>
          <p:nvPr>
            <p:ph type="sldNum" sz="quarter" idx="12"/>
          </p:nvPr>
        </p:nvSpPr>
        <p:spPr/>
        <p:txBody>
          <a:bodyPr/>
          <a:lstStyle/>
          <a:p>
            <a:fld id="{8A7A6979-0714-4377-B894-6BE4C2D6E202}" type="slidenum">
              <a:rPr lang="en-US" smtClean="0"/>
              <a:pPr/>
              <a:t>26</a:t>
            </a:fld>
            <a:endParaRPr lang="en-US" dirty="0"/>
          </a:p>
        </p:txBody>
      </p:sp>
      <p:pic>
        <p:nvPicPr>
          <p:cNvPr id="21" name="Picture 20">
            <a:extLst>
              <a:ext uri="{FF2B5EF4-FFF2-40B4-BE49-F238E27FC236}">
                <a16:creationId xmlns:a16="http://schemas.microsoft.com/office/drawing/2014/main" id="{86D3D515-68C7-474A-B46A-4B4D9BAD422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3772" y="1516013"/>
            <a:ext cx="7124455" cy="4277885"/>
          </a:xfrm>
          <a:prstGeom prst="rect">
            <a:avLst/>
          </a:prstGeom>
          <a:noFill/>
        </p:spPr>
      </p:pic>
    </p:spTree>
    <p:extLst>
      <p:ext uri="{BB962C8B-B14F-4D97-AF65-F5344CB8AC3E}">
        <p14:creationId xmlns:p14="http://schemas.microsoft.com/office/powerpoint/2010/main" val="206320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D2F4-BB34-47CA-BFEF-5C1CDD889F67}"/>
              </a:ext>
            </a:extLst>
          </p:cNvPr>
          <p:cNvSpPr>
            <a:spLocks noGrp="1"/>
          </p:cNvSpPr>
          <p:nvPr>
            <p:ph type="title"/>
          </p:nvPr>
        </p:nvSpPr>
        <p:spPr/>
        <p:txBody>
          <a:bodyPr/>
          <a:lstStyle/>
          <a:p>
            <a:r>
              <a:rPr lang="en-US"/>
              <a:t>Stimulation pulse</a:t>
            </a:r>
          </a:p>
        </p:txBody>
      </p:sp>
      <p:sp>
        <p:nvSpPr>
          <p:cNvPr id="4" name="Footer Placeholder 3">
            <a:extLst>
              <a:ext uri="{FF2B5EF4-FFF2-40B4-BE49-F238E27FC236}">
                <a16:creationId xmlns:a16="http://schemas.microsoft.com/office/drawing/2014/main" id="{66A25823-1830-4F95-9892-AA2FDB5BFD1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B14FA49-1130-4398-8745-E03BDC9C781E}"/>
              </a:ext>
            </a:extLst>
          </p:cNvPr>
          <p:cNvSpPr>
            <a:spLocks noGrp="1"/>
          </p:cNvSpPr>
          <p:nvPr>
            <p:ph type="sldNum" sz="quarter" idx="12"/>
          </p:nvPr>
        </p:nvSpPr>
        <p:spPr/>
        <p:txBody>
          <a:bodyPr/>
          <a:lstStyle/>
          <a:p>
            <a:fld id="{8A7A6979-0714-4377-B894-6BE4C2D6E202}" type="slidenum">
              <a:rPr lang="en-US" smtClean="0"/>
              <a:pPr/>
              <a:t>27</a:t>
            </a:fld>
            <a:endParaRPr lang="en-US" dirty="0"/>
          </a:p>
        </p:txBody>
      </p:sp>
      <p:grpSp>
        <p:nvGrpSpPr>
          <p:cNvPr id="7" name="Group 6">
            <a:extLst>
              <a:ext uri="{FF2B5EF4-FFF2-40B4-BE49-F238E27FC236}">
                <a16:creationId xmlns:a16="http://schemas.microsoft.com/office/drawing/2014/main" id="{EBEDD6CB-32C4-4231-80D9-502948C588C6}"/>
              </a:ext>
            </a:extLst>
          </p:cNvPr>
          <p:cNvGrpSpPr/>
          <p:nvPr/>
        </p:nvGrpSpPr>
        <p:grpSpPr>
          <a:xfrm>
            <a:off x="1743364" y="2696755"/>
            <a:ext cx="3955653" cy="1871832"/>
            <a:chOff x="3548960" y="2636614"/>
            <a:chExt cx="5332575" cy="2451775"/>
          </a:xfrm>
        </p:grpSpPr>
        <p:grpSp>
          <p:nvGrpSpPr>
            <p:cNvPr id="8" name="Group 7">
              <a:extLst>
                <a:ext uri="{FF2B5EF4-FFF2-40B4-BE49-F238E27FC236}">
                  <a16:creationId xmlns:a16="http://schemas.microsoft.com/office/drawing/2014/main" id="{E7B90DD8-0FAE-4AF9-91FA-4BE30EBD2715}"/>
                </a:ext>
              </a:extLst>
            </p:cNvPr>
            <p:cNvGrpSpPr/>
            <p:nvPr/>
          </p:nvGrpSpPr>
          <p:grpSpPr>
            <a:xfrm>
              <a:off x="3548960" y="2636614"/>
              <a:ext cx="5332575" cy="1040313"/>
              <a:chOff x="5164508" y="2694774"/>
              <a:chExt cx="5332575" cy="1040313"/>
            </a:xfrm>
          </p:grpSpPr>
          <p:cxnSp>
            <p:nvCxnSpPr>
              <p:cNvPr id="12" name="Connector: Elbow 11">
                <a:extLst>
                  <a:ext uri="{FF2B5EF4-FFF2-40B4-BE49-F238E27FC236}">
                    <a16:creationId xmlns:a16="http://schemas.microsoft.com/office/drawing/2014/main" id="{94D602A0-FA30-43FA-95E9-6992C92B261B}"/>
                  </a:ext>
                </a:extLst>
              </p:cNvPr>
              <p:cNvCxnSpPr/>
              <p:nvPr/>
            </p:nvCxnSpPr>
            <p:spPr>
              <a:xfrm flipV="1">
                <a:off x="5164508" y="2697622"/>
                <a:ext cx="1347387" cy="965675"/>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AD2ED5F-C4B7-4F8F-A601-B105851B43EE}"/>
                  </a:ext>
                </a:extLst>
              </p:cNvPr>
              <p:cNvCxnSpPr>
                <a:cxnSpLocks/>
              </p:cNvCxnSpPr>
              <p:nvPr/>
            </p:nvCxnSpPr>
            <p:spPr>
              <a:xfrm>
                <a:off x="6497652" y="2694774"/>
                <a:ext cx="0" cy="997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5DC9690-E9AD-4C16-BB3D-535847105814}"/>
                  </a:ext>
                </a:extLst>
              </p:cNvPr>
              <p:cNvCxnSpPr/>
              <p:nvPr/>
            </p:nvCxnSpPr>
            <p:spPr>
              <a:xfrm flipV="1">
                <a:off x="6497652" y="2711980"/>
                <a:ext cx="1347387" cy="965675"/>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E871F5-50BF-4434-B8FE-E5BE01428540}"/>
                  </a:ext>
                </a:extLst>
              </p:cNvPr>
              <p:cNvCxnSpPr>
                <a:cxnSpLocks/>
              </p:cNvCxnSpPr>
              <p:nvPr/>
            </p:nvCxnSpPr>
            <p:spPr>
              <a:xfrm>
                <a:off x="7830796" y="2709132"/>
                <a:ext cx="0" cy="997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5CB5C6D-6C53-488C-AF50-A31A0DD020C7}"/>
                  </a:ext>
                </a:extLst>
              </p:cNvPr>
              <p:cNvCxnSpPr/>
              <p:nvPr/>
            </p:nvCxnSpPr>
            <p:spPr>
              <a:xfrm flipV="1">
                <a:off x="7830795" y="2726338"/>
                <a:ext cx="1347387" cy="965675"/>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A1AE5C-95CC-46C9-8F0D-1DDDD94E3DAF}"/>
                  </a:ext>
                </a:extLst>
              </p:cNvPr>
              <p:cNvCxnSpPr>
                <a:cxnSpLocks/>
              </p:cNvCxnSpPr>
              <p:nvPr/>
            </p:nvCxnSpPr>
            <p:spPr>
              <a:xfrm>
                <a:off x="9163939" y="2723490"/>
                <a:ext cx="0" cy="997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1C0BF2EA-459B-4129-A700-DA8B0F5802C5}"/>
                  </a:ext>
                </a:extLst>
              </p:cNvPr>
              <p:cNvCxnSpPr/>
              <p:nvPr/>
            </p:nvCxnSpPr>
            <p:spPr>
              <a:xfrm flipV="1">
                <a:off x="9149696" y="2740696"/>
                <a:ext cx="1347387" cy="965675"/>
              </a:xfrm>
              <a:prstGeom prst="bentConnector3">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C1B2D4-1A3B-4B3D-8702-FD050146F907}"/>
                  </a:ext>
                </a:extLst>
              </p:cNvPr>
              <p:cNvCxnSpPr>
                <a:cxnSpLocks/>
              </p:cNvCxnSpPr>
              <p:nvPr/>
            </p:nvCxnSpPr>
            <p:spPr>
              <a:xfrm>
                <a:off x="10482840" y="2737848"/>
                <a:ext cx="0" cy="997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24817BC5-5B9E-4511-A0A8-28BA795446FB}"/>
                </a:ext>
              </a:extLst>
            </p:cNvPr>
            <p:cNvSpPr txBox="1"/>
            <p:nvPr/>
          </p:nvSpPr>
          <p:spPr>
            <a:xfrm>
              <a:off x="4152124" y="3662569"/>
              <a:ext cx="883671" cy="49816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PW</a:t>
              </a:r>
            </a:p>
          </p:txBody>
        </p:sp>
        <p:sp>
          <p:nvSpPr>
            <p:cNvPr id="10" name="TextBox 9">
              <a:extLst>
                <a:ext uri="{FF2B5EF4-FFF2-40B4-BE49-F238E27FC236}">
                  <a16:creationId xmlns:a16="http://schemas.microsoft.com/office/drawing/2014/main" id="{20BF1749-9F98-41C4-BB9B-29B37EFAE613}"/>
                </a:ext>
              </a:extLst>
            </p:cNvPr>
            <p:cNvSpPr txBox="1"/>
            <p:nvPr/>
          </p:nvSpPr>
          <p:spPr>
            <a:xfrm>
              <a:off x="3625437" y="2937633"/>
              <a:ext cx="781562" cy="48376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PA</a:t>
              </a:r>
            </a:p>
          </p:txBody>
        </p:sp>
        <p:sp>
          <p:nvSpPr>
            <p:cNvPr id="11" name="TextBox 10">
              <a:extLst>
                <a:ext uri="{FF2B5EF4-FFF2-40B4-BE49-F238E27FC236}">
                  <a16:creationId xmlns:a16="http://schemas.microsoft.com/office/drawing/2014/main" id="{2CFC17D9-F8A2-4BDB-BA07-25AF8B2EF274}"/>
                </a:ext>
              </a:extLst>
            </p:cNvPr>
            <p:cNvSpPr txBox="1"/>
            <p:nvPr/>
          </p:nvSpPr>
          <p:spPr>
            <a:xfrm>
              <a:off x="4908940" y="3878987"/>
              <a:ext cx="3298901" cy="120940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Pulse Amplitude (PA)</a:t>
              </a:r>
            </a:p>
            <a:p>
              <a:r>
                <a:rPr lang="en-US" dirty="0">
                  <a:latin typeface="Times New Roman" panose="02020603050405020304" pitchFamily="18" charset="0"/>
                  <a:cs typeface="Times New Roman" panose="02020603050405020304" pitchFamily="18" charset="0"/>
                </a:rPr>
                <a:t>Pulse Width (PW)</a:t>
              </a:r>
            </a:p>
            <a:p>
              <a:r>
                <a:rPr lang="en-US" dirty="0">
                  <a:latin typeface="Times New Roman" panose="02020603050405020304" pitchFamily="18" charset="0"/>
                  <a:cs typeface="Times New Roman" panose="02020603050405020304" pitchFamily="18" charset="0"/>
                </a:rPr>
                <a:t>Pulse Frequency (PF)</a:t>
              </a:r>
            </a:p>
          </p:txBody>
        </p:sp>
      </p:grpSp>
      <p:pic>
        <p:nvPicPr>
          <p:cNvPr id="20" name="Picture 19" descr="A sign hanging on a wall&#10;&#10;Description generated with high confidence">
            <a:extLst>
              <a:ext uri="{FF2B5EF4-FFF2-40B4-BE49-F238E27FC236}">
                <a16:creationId xmlns:a16="http://schemas.microsoft.com/office/drawing/2014/main" id="{8315977C-F6F4-442F-9DFD-49722CC1920F}"/>
              </a:ext>
            </a:extLst>
          </p:cNvPr>
          <p:cNvPicPr>
            <a:picLocks noChangeAspect="1"/>
          </p:cNvPicPr>
          <p:nvPr/>
        </p:nvPicPr>
        <p:blipFill rotWithShape="1">
          <a:blip r:embed="rId2">
            <a:extLst>
              <a:ext uri="{28A0092B-C50C-407E-A947-70E740481C1C}">
                <a14:useLocalDpi xmlns:a14="http://schemas.microsoft.com/office/drawing/2010/main" val="0"/>
              </a:ext>
            </a:extLst>
          </a:blip>
          <a:srcRect l="11931" t="10940" r="12398" b="9948"/>
          <a:stretch/>
        </p:blipFill>
        <p:spPr>
          <a:xfrm>
            <a:off x="7025453" y="1948343"/>
            <a:ext cx="4328347" cy="3393827"/>
          </a:xfrm>
          <a:prstGeom prst="rect">
            <a:avLst/>
          </a:prstGeom>
        </p:spPr>
      </p:pic>
    </p:spTree>
    <p:extLst>
      <p:ext uri="{BB962C8B-B14F-4D97-AF65-F5344CB8AC3E}">
        <p14:creationId xmlns:p14="http://schemas.microsoft.com/office/powerpoint/2010/main" val="1521905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F275-B5CA-4530-86C2-C20A7ADFB9D7}"/>
              </a:ext>
            </a:extLst>
          </p:cNvPr>
          <p:cNvSpPr>
            <a:spLocks noGrp="1"/>
          </p:cNvSpPr>
          <p:nvPr>
            <p:ph type="title"/>
          </p:nvPr>
        </p:nvSpPr>
        <p:spPr/>
        <p:txBody>
          <a:bodyPr/>
          <a:lstStyle/>
          <a:p>
            <a:r>
              <a:rPr lang="en-US"/>
              <a:t>Electronics enclosure</a:t>
            </a:r>
          </a:p>
        </p:txBody>
      </p:sp>
      <p:sp>
        <p:nvSpPr>
          <p:cNvPr id="4" name="Footer Placeholder 3">
            <a:extLst>
              <a:ext uri="{FF2B5EF4-FFF2-40B4-BE49-F238E27FC236}">
                <a16:creationId xmlns:a16="http://schemas.microsoft.com/office/drawing/2014/main" id="{94AB0CF9-CC06-4CD1-9967-75ADAB2559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3B2AEC-A223-40FE-BE9E-7319E800D12D}"/>
              </a:ext>
            </a:extLst>
          </p:cNvPr>
          <p:cNvSpPr>
            <a:spLocks noGrp="1"/>
          </p:cNvSpPr>
          <p:nvPr>
            <p:ph type="sldNum" sz="quarter" idx="12"/>
          </p:nvPr>
        </p:nvSpPr>
        <p:spPr/>
        <p:txBody>
          <a:bodyPr/>
          <a:lstStyle/>
          <a:p>
            <a:fld id="{8A7A6979-0714-4377-B894-6BE4C2D6E202}" type="slidenum">
              <a:rPr lang="en-US" smtClean="0"/>
              <a:pPr/>
              <a:t>28</a:t>
            </a:fld>
            <a:endParaRPr lang="en-US" dirty="0"/>
          </a:p>
        </p:txBody>
      </p:sp>
      <p:pic>
        <p:nvPicPr>
          <p:cNvPr id="6" name="Picture 5">
            <a:extLst>
              <a:ext uri="{FF2B5EF4-FFF2-40B4-BE49-F238E27FC236}">
                <a16:creationId xmlns:a16="http://schemas.microsoft.com/office/drawing/2014/main" id="{AD21E626-58C7-4760-B50B-44B25E8FEBF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8618" y="1690688"/>
            <a:ext cx="6194764" cy="4412693"/>
          </a:xfrm>
          <a:prstGeom prst="rect">
            <a:avLst/>
          </a:prstGeom>
          <a:noFill/>
          <a:ln>
            <a:noFill/>
          </a:ln>
        </p:spPr>
      </p:pic>
    </p:spTree>
    <p:extLst>
      <p:ext uri="{BB962C8B-B14F-4D97-AF65-F5344CB8AC3E}">
        <p14:creationId xmlns:p14="http://schemas.microsoft.com/office/powerpoint/2010/main" val="107905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310C92-C191-4039-BCE6-207D253130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440135-8EFD-4DCB-A8B9-16C58322CD24}"/>
              </a:ext>
            </a:extLst>
          </p:cNvPr>
          <p:cNvSpPr>
            <a:spLocks noGrp="1"/>
          </p:cNvSpPr>
          <p:nvPr>
            <p:ph type="sldNum" sz="quarter" idx="12"/>
          </p:nvPr>
        </p:nvSpPr>
        <p:spPr/>
        <p:txBody>
          <a:bodyPr/>
          <a:lstStyle/>
          <a:p>
            <a:fld id="{8A7A6979-0714-4377-B894-6BE4C2D6E202}" type="slidenum">
              <a:rPr lang="en-US" smtClean="0"/>
              <a:pPr/>
              <a:t>29</a:t>
            </a:fld>
            <a:endParaRPr lang="en-US" dirty="0"/>
          </a:p>
        </p:txBody>
      </p:sp>
      <p:sp>
        <p:nvSpPr>
          <p:cNvPr id="12" name="Title 11">
            <a:extLst>
              <a:ext uri="{FF2B5EF4-FFF2-40B4-BE49-F238E27FC236}">
                <a16:creationId xmlns:a16="http://schemas.microsoft.com/office/drawing/2014/main" id="{1C126D64-5C1D-4474-B05B-6A8BC2686827}"/>
              </a:ext>
            </a:extLst>
          </p:cNvPr>
          <p:cNvSpPr>
            <a:spLocks noGrp="1"/>
          </p:cNvSpPr>
          <p:nvPr>
            <p:ph type="title"/>
          </p:nvPr>
        </p:nvSpPr>
        <p:spPr>
          <a:xfrm>
            <a:off x="838200" y="0"/>
            <a:ext cx="10515600" cy="1325563"/>
          </a:xfrm>
        </p:spPr>
        <p:txBody>
          <a:bodyPr/>
          <a:lstStyle/>
          <a:p>
            <a:r>
              <a:rPr lang="en-US" dirty="0"/>
              <a:t>GUI</a:t>
            </a:r>
          </a:p>
        </p:txBody>
      </p:sp>
      <p:pic>
        <p:nvPicPr>
          <p:cNvPr id="6" name="Picture 5" descr="A screenshot of a cell phone&#10;&#10;Description generated with very high confidence">
            <a:extLst>
              <a:ext uri="{FF2B5EF4-FFF2-40B4-BE49-F238E27FC236}">
                <a16:creationId xmlns:a16="http://schemas.microsoft.com/office/drawing/2014/main" id="{E2C27C87-2D83-4CC2-8129-4759D7587A0C}"/>
              </a:ext>
            </a:extLst>
          </p:cNvPr>
          <p:cNvPicPr/>
          <p:nvPr/>
        </p:nvPicPr>
        <p:blipFill>
          <a:blip r:embed="rId3"/>
          <a:stretch>
            <a:fillRect/>
          </a:stretch>
        </p:blipFill>
        <p:spPr>
          <a:xfrm>
            <a:off x="348245" y="1164023"/>
            <a:ext cx="5421630" cy="2636520"/>
          </a:xfrm>
          <a:prstGeom prst="rect">
            <a:avLst/>
          </a:prstGeom>
        </p:spPr>
      </p:pic>
      <p:pic>
        <p:nvPicPr>
          <p:cNvPr id="7" name="Picture 6">
            <a:extLst>
              <a:ext uri="{FF2B5EF4-FFF2-40B4-BE49-F238E27FC236}">
                <a16:creationId xmlns:a16="http://schemas.microsoft.com/office/drawing/2014/main" id="{91F034E6-2379-45A2-AD2A-87698A0A4C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77187" y="1164023"/>
            <a:ext cx="5487035" cy="2737485"/>
          </a:xfrm>
          <a:prstGeom prst="rect">
            <a:avLst/>
          </a:prstGeom>
          <a:noFill/>
        </p:spPr>
      </p:pic>
      <p:pic>
        <p:nvPicPr>
          <p:cNvPr id="8" name="Picture 7">
            <a:extLst>
              <a:ext uri="{FF2B5EF4-FFF2-40B4-BE49-F238E27FC236}">
                <a16:creationId xmlns:a16="http://schemas.microsoft.com/office/drawing/2014/main" id="{F9FA0A35-EEEE-409D-9923-F8D23E15AB3A}"/>
              </a:ext>
            </a:extLst>
          </p:cNvPr>
          <p:cNvPicPr/>
          <p:nvPr/>
        </p:nvPicPr>
        <p:blipFill>
          <a:blip r:embed="rId5"/>
          <a:stretch>
            <a:fillRect/>
          </a:stretch>
        </p:blipFill>
        <p:spPr>
          <a:xfrm>
            <a:off x="3504191" y="4034733"/>
            <a:ext cx="5486400" cy="2744470"/>
          </a:xfrm>
          <a:prstGeom prst="rect">
            <a:avLst/>
          </a:prstGeom>
        </p:spPr>
      </p:pic>
    </p:spTree>
    <p:extLst>
      <p:ext uri="{BB962C8B-B14F-4D97-AF65-F5344CB8AC3E}">
        <p14:creationId xmlns:p14="http://schemas.microsoft.com/office/powerpoint/2010/main" val="3739681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876" y="384931"/>
            <a:ext cx="7539816" cy="752348"/>
          </a:xfrm>
        </p:spPr>
        <p:txBody>
          <a:bodyPr>
            <a:normAutofit/>
          </a:bodyPr>
          <a:lstStyle/>
          <a:p>
            <a:r>
              <a:rPr lang="en-IN" dirty="0"/>
              <a:t>What is spinal cord injury (SCI)?</a:t>
            </a:r>
            <a:endParaRPr lang="en-US" dirty="0"/>
          </a:p>
        </p:txBody>
      </p:sp>
      <p:sp>
        <p:nvSpPr>
          <p:cNvPr id="3" name="Footer Placeholder 2"/>
          <p:cNvSpPr>
            <a:spLocks noGrp="1"/>
          </p:cNvSpPr>
          <p:nvPr>
            <p:ph type="ftr" sz="quarter" idx="11"/>
          </p:nvPr>
        </p:nvSpPr>
        <p:spPr>
          <a:xfrm>
            <a:off x="2952817" y="6022933"/>
            <a:ext cx="6893934" cy="1126370"/>
          </a:xfrm>
        </p:spPr>
        <p:txBody>
          <a:bodyPr/>
          <a:lstStyle/>
          <a:p>
            <a:pPr algn="l"/>
            <a:r>
              <a:rPr lang="en-US">
                <a:solidFill>
                  <a:schemeClr val="tx1"/>
                </a:solidFill>
                <a:latin typeface="Cambria" panose="02040503050406030204" pitchFamily="18" charset="0"/>
                <a:cs typeface="Calibri" panose="020F0502020204030204" pitchFamily="34" charset="0"/>
              </a:rPr>
              <a:t>[1] “Facts 2016.pdf.” National Spinal Cord Injury Statistical Center</a:t>
            </a:r>
          </a:p>
          <a:p>
            <a:pPr algn="l"/>
            <a:r>
              <a:rPr lang="en-IN">
                <a:solidFill>
                  <a:schemeClr val="tx1"/>
                </a:solidFill>
                <a:latin typeface="Cambria" panose="02040503050406030204" pitchFamily="18" charset="0"/>
              </a:rPr>
              <a:t>[2] </a:t>
            </a:r>
            <a:r>
              <a:rPr lang="en-US" dirty="0">
                <a:solidFill>
                  <a:schemeClr val="tx1"/>
                </a:solidFill>
                <a:latin typeface="Cambria" panose="02040503050406030204" pitchFamily="18" charset="0"/>
              </a:rPr>
              <a:t>”Spinal Cord Injury” michelsonmedical.org, 2016</a:t>
            </a:r>
          </a:p>
          <a:p>
            <a:pPr algn="l"/>
            <a:r>
              <a:rPr lang="en-US">
                <a:solidFill>
                  <a:schemeClr val="tx1"/>
                </a:solidFill>
                <a:latin typeface="Cambria" panose="02040503050406030204" pitchFamily="18" charset="0"/>
              </a:rPr>
              <a:t>[3]“The 2017 </a:t>
            </a:r>
            <a:r>
              <a:rPr lang="en-US" dirty="0">
                <a:solidFill>
                  <a:schemeClr val="tx1"/>
                </a:solidFill>
                <a:latin typeface="Cambria" panose="02040503050406030204" pitchFamily="18" charset="0"/>
              </a:rPr>
              <a:t>Annual Statistical Report for the Spinal Cord Injury Model Systems,” National Spinal</a:t>
            </a:r>
          </a:p>
          <a:p>
            <a:pPr algn="l"/>
            <a:r>
              <a:rPr lang="en-US" dirty="0">
                <a:solidFill>
                  <a:schemeClr val="tx1"/>
                </a:solidFill>
                <a:latin typeface="Cambria" panose="02040503050406030204" pitchFamily="18" charset="0"/>
              </a:rPr>
              <a:t>Cord Injury Statistical Center, 2012</a:t>
            </a:r>
          </a:p>
          <a:p>
            <a:pPr algn="l"/>
            <a:endParaRPr lang="en-US" dirty="0">
              <a:solidFill>
                <a:schemeClr val="tx1"/>
              </a:solidFill>
              <a:latin typeface="Cambria" panose="02040503050406030204" pitchFamily="18" charset="0"/>
            </a:endParaRPr>
          </a:p>
          <a:p>
            <a:pPr algn="l"/>
            <a:endParaRPr lang="en-US" dirty="0">
              <a:solidFill>
                <a:schemeClr val="tx1"/>
              </a:solidFill>
              <a:latin typeface="Cambria" panose="02040503050406030204" pitchFamily="18" charset="0"/>
            </a:endParaRPr>
          </a:p>
        </p:txBody>
      </p:sp>
      <p:sp>
        <p:nvSpPr>
          <p:cNvPr id="4" name="Slide Number Placeholder 3"/>
          <p:cNvSpPr>
            <a:spLocks noGrp="1"/>
          </p:cNvSpPr>
          <p:nvPr>
            <p:ph type="sldNum" sz="quarter" idx="12"/>
          </p:nvPr>
        </p:nvSpPr>
        <p:spPr/>
        <p:txBody>
          <a:bodyPr/>
          <a:lstStyle/>
          <a:p>
            <a:fld id="{8A7A6979-0714-4377-B894-6BE4C2D6E202}" type="slidenum">
              <a:rPr lang="en-US" smtClean="0"/>
              <a:pPr/>
              <a:t>3</a:t>
            </a:fld>
            <a:endParaRPr lang="en-US" dirty="0"/>
          </a:p>
        </p:txBody>
      </p:sp>
      <p:grpSp>
        <p:nvGrpSpPr>
          <p:cNvPr id="5" name="Group 4">
            <a:extLst>
              <a:ext uri="{FF2B5EF4-FFF2-40B4-BE49-F238E27FC236}">
                <a16:creationId xmlns:a16="http://schemas.microsoft.com/office/drawing/2014/main" id="{D9BA0A2D-A4A9-4235-BFA5-3909C737C5DD}"/>
              </a:ext>
            </a:extLst>
          </p:cNvPr>
          <p:cNvGrpSpPr/>
          <p:nvPr/>
        </p:nvGrpSpPr>
        <p:grpSpPr>
          <a:xfrm>
            <a:off x="-127054" y="1456769"/>
            <a:ext cx="6159741" cy="4238586"/>
            <a:chOff x="-69410" y="1325399"/>
            <a:chExt cx="6159741" cy="4238586"/>
          </a:xfrm>
        </p:grpSpPr>
        <p:pic>
          <p:nvPicPr>
            <p:cNvPr id="26" name="Content Placeholder 20"/>
            <p:cNvPicPr>
              <a:picLocks noChangeAspect="1"/>
            </p:cNvPicPr>
            <p:nvPr/>
          </p:nvPicPr>
          <p:blipFill rotWithShape="1">
            <a:blip r:embed="rId3"/>
            <a:srcRect t="597" r="-1" b="-1"/>
            <a:stretch/>
          </p:blipFill>
          <p:spPr>
            <a:xfrm>
              <a:off x="-69410" y="1325399"/>
              <a:ext cx="6159741" cy="3826844"/>
            </a:xfrm>
            <a:prstGeom prst="rect">
              <a:avLst/>
            </a:prstGeom>
            <a:ln w="31750" cap="sq">
              <a:solidFill>
                <a:srgbClr val="FFFFFF"/>
              </a:solidFill>
              <a:miter lim="800000"/>
            </a:ln>
          </p:spPr>
        </p:pic>
        <p:sp>
          <p:nvSpPr>
            <p:cNvPr id="21" name="TextBox 20"/>
            <p:cNvSpPr txBox="1"/>
            <p:nvPr/>
          </p:nvSpPr>
          <p:spPr>
            <a:xfrm>
              <a:off x="2244064" y="5194653"/>
              <a:ext cx="2357120" cy="369332"/>
            </a:xfrm>
            <a:prstGeom prst="rect">
              <a:avLst/>
            </a:prstGeom>
            <a:noFill/>
          </p:spPr>
          <p:txBody>
            <a:bodyPr wrap="square" rtlCol="0">
              <a:spAutoFit/>
            </a:bodyPr>
            <a:lstStyle/>
            <a:p>
              <a:r>
                <a:rPr lang="en-IN" dirty="0">
                  <a:latin typeface="Cambria" panose="02040503050406030204" pitchFamily="18" charset="0"/>
                  <a:cs typeface="Calibri" panose="020F0502020204030204" pitchFamily="34" charset="0"/>
                </a:rPr>
                <a:t>Level </a:t>
              </a:r>
              <a:r>
                <a:rPr lang="en-IN">
                  <a:latin typeface="Cambria" panose="02040503050406030204" pitchFamily="18" charset="0"/>
                  <a:cs typeface="Calibri" panose="020F0502020204030204" pitchFamily="34" charset="0"/>
                </a:rPr>
                <a:t>of SCI [2] </a:t>
              </a:r>
              <a:endParaRPr lang="en-US" dirty="0">
                <a:latin typeface="Cambria" panose="02040503050406030204" pitchFamily="18" charset="0"/>
                <a:cs typeface="Calibri" panose="020F0502020204030204" pitchFamily="34" charset="0"/>
              </a:endParaRPr>
            </a:p>
          </p:txBody>
        </p:sp>
      </p:grpSp>
      <p:sp>
        <p:nvSpPr>
          <p:cNvPr id="19" name="TextBox 18">
            <a:extLst>
              <a:ext uri="{FF2B5EF4-FFF2-40B4-BE49-F238E27FC236}">
                <a16:creationId xmlns:a16="http://schemas.microsoft.com/office/drawing/2014/main" id="{D9246A64-4290-43C4-BFBB-81AEA7C53651}"/>
              </a:ext>
            </a:extLst>
          </p:cNvPr>
          <p:cNvSpPr txBox="1"/>
          <p:nvPr/>
        </p:nvSpPr>
        <p:spPr>
          <a:xfrm>
            <a:off x="8245956" y="5368772"/>
            <a:ext cx="2357120" cy="369332"/>
          </a:xfrm>
          <a:prstGeom prst="rect">
            <a:avLst/>
          </a:prstGeom>
          <a:noFill/>
        </p:spPr>
        <p:txBody>
          <a:bodyPr wrap="square" rtlCol="0">
            <a:spAutoFit/>
          </a:bodyPr>
          <a:lstStyle/>
          <a:p>
            <a:r>
              <a:rPr lang="en-IN">
                <a:latin typeface="Cambria" panose="02040503050406030204" pitchFamily="18" charset="0"/>
                <a:cs typeface="Calibri" panose="020F0502020204030204" pitchFamily="34" charset="0"/>
              </a:rPr>
              <a:t>Causes of SCI [3]</a:t>
            </a:r>
            <a:endParaRPr lang="en-US" dirty="0">
              <a:latin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4AF013CC-1814-436C-88E6-C945EC79DED9}"/>
              </a:ext>
            </a:extLst>
          </p:cNvPr>
          <p:cNvSpPr/>
          <p:nvPr/>
        </p:nvSpPr>
        <p:spPr>
          <a:xfrm>
            <a:off x="4460250" y="1527997"/>
            <a:ext cx="7931150" cy="1200329"/>
          </a:xfrm>
          <a:prstGeom prst="rect">
            <a:avLst/>
          </a:prstGeom>
        </p:spPr>
        <p:txBody>
          <a:bodyPr wrap="square">
            <a:spAutoFit/>
          </a:bodyPr>
          <a:lstStyle/>
          <a:p>
            <a:r>
              <a:rPr lang="en-US" sz="2400">
                <a:latin typeface="Cambria" panose="02040503050406030204" pitchFamily="18" charset="0"/>
                <a:ea typeface="Cambria" panose="02040503050406030204" pitchFamily="18" charset="0"/>
              </a:rPr>
              <a:t>282,000 people in the US have Spinal Cord Injury (SCI) [1]</a:t>
            </a:r>
          </a:p>
          <a:p>
            <a:endParaRPr lang="en-US" sz="2400">
              <a:latin typeface="Cambria" panose="02040503050406030204" pitchFamily="18" charset="0"/>
              <a:ea typeface="Cambria" panose="02040503050406030204" pitchFamily="18" charset="0"/>
            </a:endParaRPr>
          </a:p>
          <a:p>
            <a:r>
              <a:rPr lang="en-US" sz="2400">
                <a:latin typeface="Cambria" panose="02040503050406030204" pitchFamily="18" charset="0"/>
                <a:ea typeface="Cambria" panose="02040503050406030204" pitchFamily="18" charset="0"/>
              </a:rPr>
              <a:t>17000 new cases per year of people with SCI [1]</a:t>
            </a:r>
            <a:endParaRPr lang="en-US" sz="24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87B19A8E-3A43-4AC4-B2C2-0458022F2B9D}"/>
              </a:ext>
            </a:extLst>
          </p:cNvPr>
          <p:cNvPicPr>
            <a:picLocks noChangeAspect="1"/>
          </p:cNvPicPr>
          <p:nvPr/>
        </p:nvPicPr>
        <p:blipFill>
          <a:blip r:embed="rId4"/>
          <a:stretch>
            <a:fillRect/>
          </a:stretch>
        </p:blipFill>
        <p:spPr>
          <a:xfrm>
            <a:off x="6399784" y="3119045"/>
            <a:ext cx="5490282" cy="2576310"/>
          </a:xfrm>
          <a:prstGeom prst="rect">
            <a:avLst/>
          </a:prstGeom>
        </p:spPr>
      </p:pic>
    </p:spTree>
    <p:extLst>
      <p:ext uri="{BB962C8B-B14F-4D97-AF65-F5344CB8AC3E}">
        <p14:creationId xmlns:p14="http://schemas.microsoft.com/office/powerpoint/2010/main" val="3231067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214D-86EA-41A3-A80B-E2DF1A82B43D}"/>
              </a:ext>
            </a:extLst>
          </p:cNvPr>
          <p:cNvSpPr>
            <a:spLocks noGrp="1"/>
          </p:cNvSpPr>
          <p:nvPr>
            <p:ph type="title"/>
          </p:nvPr>
        </p:nvSpPr>
        <p:spPr>
          <a:xfrm>
            <a:off x="838199" y="233557"/>
            <a:ext cx="10515600" cy="1325563"/>
          </a:xfrm>
        </p:spPr>
        <p:txBody>
          <a:bodyPr/>
          <a:lstStyle/>
          <a:p>
            <a:r>
              <a:rPr lang="en-US"/>
              <a:t>Evaluation tests</a:t>
            </a:r>
          </a:p>
        </p:txBody>
      </p:sp>
      <p:sp>
        <p:nvSpPr>
          <p:cNvPr id="3" name="Content Placeholder 2">
            <a:extLst>
              <a:ext uri="{FF2B5EF4-FFF2-40B4-BE49-F238E27FC236}">
                <a16:creationId xmlns:a16="http://schemas.microsoft.com/office/drawing/2014/main" id="{842B36FE-129D-41EB-A773-918AD8EE9168}"/>
              </a:ext>
            </a:extLst>
          </p:cNvPr>
          <p:cNvSpPr>
            <a:spLocks noGrp="1"/>
          </p:cNvSpPr>
          <p:nvPr>
            <p:ph idx="1"/>
          </p:nvPr>
        </p:nvSpPr>
        <p:spPr>
          <a:xfrm>
            <a:off x="4219232" y="2420914"/>
            <a:ext cx="3753535" cy="2016171"/>
          </a:xfrm>
        </p:spPr>
        <p:txBody>
          <a:bodyPr/>
          <a:lstStyle/>
          <a:p>
            <a:r>
              <a:rPr lang="en-US"/>
              <a:t>Wrap spring torque test</a:t>
            </a:r>
          </a:p>
          <a:p>
            <a:r>
              <a:rPr lang="en-US"/>
              <a:t>Bench top gait cycle test</a:t>
            </a:r>
          </a:p>
          <a:p>
            <a:r>
              <a:rPr lang="en-US"/>
              <a:t>Non-impaired user test</a:t>
            </a:r>
          </a:p>
          <a:p>
            <a:r>
              <a:rPr lang="en-US"/>
              <a:t>Preliminary user test</a:t>
            </a:r>
          </a:p>
        </p:txBody>
      </p:sp>
      <p:sp>
        <p:nvSpPr>
          <p:cNvPr id="4" name="Footer Placeholder 3">
            <a:extLst>
              <a:ext uri="{FF2B5EF4-FFF2-40B4-BE49-F238E27FC236}">
                <a16:creationId xmlns:a16="http://schemas.microsoft.com/office/drawing/2014/main" id="{0881C093-3CD3-41DF-807B-C2A0AA9164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389B844-FD06-4495-9E5E-B32D54BBC335}"/>
              </a:ext>
            </a:extLst>
          </p:cNvPr>
          <p:cNvSpPr>
            <a:spLocks noGrp="1"/>
          </p:cNvSpPr>
          <p:nvPr>
            <p:ph type="sldNum" sz="quarter" idx="12"/>
          </p:nvPr>
        </p:nvSpPr>
        <p:spPr/>
        <p:txBody>
          <a:bodyPr/>
          <a:lstStyle/>
          <a:p>
            <a:fld id="{8A7A6979-0714-4377-B894-6BE4C2D6E202}" type="slidenum">
              <a:rPr lang="en-US" smtClean="0"/>
              <a:pPr/>
              <a:t>30</a:t>
            </a:fld>
            <a:endParaRPr lang="en-US" dirty="0"/>
          </a:p>
        </p:txBody>
      </p:sp>
    </p:spTree>
    <p:extLst>
      <p:ext uri="{BB962C8B-B14F-4D97-AF65-F5344CB8AC3E}">
        <p14:creationId xmlns:p14="http://schemas.microsoft.com/office/powerpoint/2010/main" val="1026287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40BA8-959C-42F7-BC0C-9EDC2AD77E79}"/>
              </a:ext>
            </a:extLst>
          </p:cNvPr>
          <p:cNvSpPr>
            <a:spLocks noGrp="1"/>
          </p:cNvSpPr>
          <p:nvPr>
            <p:ph type="title"/>
          </p:nvPr>
        </p:nvSpPr>
        <p:spPr/>
        <p:txBody>
          <a:bodyPr/>
          <a:lstStyle/>
          <a:p>
            <a:r>
              <a:rPr lang="en-US"/>
              <a:t>Wrap spring torque tests</a:t>
            </a:r>
          </a:p>
        </p:txBody>
      </p:sp>
      <p:sp>
        <p:nvSpPr>
          <p:cNvPr id="3" name="Content Placeholder 2">
            <a:extLst>
              <a:ext uri="{FF2B5EF4-FFF2-40B4-BE49-F238E27FC236}">
                <a16:creationId xmlns:a16="http://schemas.microsoft.com/office/drawing/2014/main" id="{B85F4FDC-C4BF-4BE4-B1D0-C4CE39BD6B11}"/>
              </a:ext>
            </a:extLst>
          </p:cNvPr>
          <p:cNvSpPr>
            <a:spLocks noGrp="1"/>
          </p:cNvSpPr>
          <p:nvPr>
            <p:ph idx="1"/>
          </p:nvPr>
        </p:nvSpPr>
        <p:spPr>
          <a:xfrm>
            <a:off x="1979434" y="4905296"/>
            <a:ext cx="5738213" cy="1424447"/>
          </a:xfrm>
        </p:spPr>
        <p:txBody>
          <a:bodyPr>
            <a:normAutofit/>
          </a:bodyPr>
          <a:lstStyle/>
          <a:p>
            <a:pPr marL="0" indent="0">
              <a:buNone/>
            </a:pPr>
            <a:r>
              <a:rPr lang="en-US"/>
              <a:t>Design requirement 31Nm</a:t>
            </a:r>
          </a:p>
          <a:p>
            <a:pPr marL="0" indent="0">
              <a:buNone/>
            </a:pPr>
            <a:r>
              <a:rPr lang="en-US"/>
              <a:t>Knee joint could hold atleast 33.2 Nm</a:t>
            </a:r>
          </a:p>
          <a:p>
            <a:pPr marL="0" indent="0">
              <a:buNone/>
            </a:pPr>
            <a:r>
              <a:rPr lang="en-US"/>
              <a:t>Hip joint could hold atleast 36.2 Nm</a:t>
            </a:r>
          </a:p>
        </p:txBody>
      </p:sp>
      <p:sp>
        <p:nvSpPr>
          <p:cNvPr id="4" name="Footer Placeholder 3">
            <a:extLst>
              <a:ext uri="{FF2B5EF4-FFF2-40B4-BE49-F238E27FC236}">
                <a16:creationId xmlns:a16="http://schemas.microsoft.com/office/drawing/2014/main" id="{5D3888E9-3C18-4E92-B620-F38E7CC35B1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4B7AD91-5916-494E-BD41-00740FC941FC}"/>
              </a:ext>
            </a:extLst>
          </p:cNvPr>
          <p:cNvSpPr>
            <a:spLocks noGrp="1"/>
          </p:cNvSpPr>
          <p:nvPr>
            <p:ph type="sldNum" sz="quarter" idx="12"/>
          </p:nvPr>
        </p:nvSpPr>
        <p:spPr/>
        <p:txBody>
          <a:bodyPr/>
          <a:lstStyle/>
          <a:p>
            <a:fld id="{8A7A6979-0714-4377-B894-6BE4C2D6E202}" type="slidenum">
              <a:rPr lang="en-US" smtClean="0"/>
              <a:pPr/>
              <a:t>31</a:t>
            </a:fld>
            <a:endParaRPr lang="en-US" dirty="0"/>
          </a:p>
        </p:txBody>
      </p:sp>
      <p:pic>
        <p:nvPicPr>
          <p:cNvPr id="6" name="Picture 5">
            <a:extLst>
              <a:ext uri="{FF2B5EF4-FFF2-40B4-BE49-F238E27FC236}">
                <a16:creationId xmlns:a16="http://schemas.microsoft.com/office/drawing/2014/main" id="{747ABDFE-5E82-478F-A33D-A9B43DFE0E6D}"/>
              </a:ext>
            </a:extLst>
          </p:cNvPr>
          <p:cNvPicPr/>
          <p:nvPr/>
        </p:nvPicPr>
        <p:blipFill rotWithShape="1">
          <a:blip r:embed="rId3">
            <a:extLst>
              <a:ext uri="{28A0092B-C50C-407E-A947-70E740481C1C}">
                <a14:useLocalDpi xmlns:a14="http://schemas.microsoft.com/office/drawing/2010/main" val="0"/>
              </a:ext>
            </a:extLst>
          </a:blip>
          <a:srcRect b="17230"/>
          <a:stretch/>
        </p:blipFill>
        <p:spPr bwMode="auto">
          <a:xfrm>
            <a:off x="8888615" y="1568407"/>
            <a:ext cx="2693403" cy="4541596"/>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9F39378-3F82-442D-894A-EBA178D953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56191" y="2021355"/>
            <a:ext cx="4584700" cy="2755900"/>
          </a:xfrm>
          <a:prstGeom prst="rect">
            <a:avLst/>
          </a:prstGeom>
          <a:noFill/>
        </p:spPr>
      </p:pic>
    </p:spTree>
    <p:extLst>
      <p:ext uri="{BB962C8B-B14F-4D97-AF65-F5344CB8AC3E}">
        <p14:creationId xmlns:p14="http://schemas.microsoft.com/office/powerpoint/2010/main" val="3948599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77B2-030A-4E92-A25E-0962F40A33AD}"/>
              </a:ext>
            </a:extLst>
          </p:cNvPr>
          <p:cNvSpPr>
            <a:spLocks noGrp="1"/>
          </p:cNvSpPr>
          <p:nvPr>
            <p:ph type="title"/>
          </p:nvPr>
        </p:nvSpPr>
        <p:spPr/>
        <p:txBody>
          <a:bodyPr/>
          <a:lstStyle/>
          <a:p>
            <a:r>
              <a:rPr lang="en-US"/>
              <a:t>Bench top gait cycle simulation</a:t>
            </a:r>
            <a:endParaRPr lang="en-US" dirty="0"/>
          </a:p>
        </p:txBody>
      </p:sp>
      <p:sp>
        <p:nvSpPr>
          <p:cNvPr id="4" name="Footer Placeholder 3">
            <a:extLst>
              <a:ext uri="{FF2B5EF4-FFF2-40B4-BE49-F238E27FC236}">
                <a16:creationId xmlns:a16="http://schemas.microsoft.com/office/drawing/2014/main" id="{35445FEA-4F95-42A4-9C2C-AD8AEAE1EA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80EF60-47A8-4673-ACF3-489194014F24}"/>
              </a:ext>
            </a:extLst>
          </p:cNvPr>
          <p:cNvSpPr>
            <a:spLocks noGrp="1"/>
          </p:cNvSpPr>
          <p:nvPr>
            <p:ph type="sldNum" sz="quarter" idx="12"/>
          </p:nvPr>
        </p:nvSpPr>
        <p:spPr/>
        <p:txBody>
          <a:bodyPr/>
          <a:lstStyle/>
          <a:p>
            <a:fld id="{8A7A6979-0714-4377-B894-6BE4C2D6E202}" type="slidenum">
              <a:rPr lang="en-US" smtClean="0"/>
              <a:pPr/>
              <a:t>32</a:t>
            </a:fld>
            <a:endParaRPr lang="en-US" dirty="0"/>
          </a:p>
        </p:txBody>
      </p:sp>
      <p:pic>
        <p:nvPicPr>
          <p:cNvPr id="6" name="Picture 5">
            <a:extLst>
              <a:ext uri="{FF2B5EF4-FFF2-40B4-BE49-F238E27FC236}">
                <a16:creationId xmlns:a16="http://schemas.microsoft.com/office/drawing/2014/main" id="{C2DACAD8-7601-4CA7-9051-FB32E90A61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9940" y="1847208"/>
            <a:ext cx="7072120" cy="4069141"/>
          </a:xfrm>
          <a:prstGeom prst="rect">
            <a:avLst/>
          </a:prstGeom>
          <a:noFill/>
        </p:spPr>
      </p:pic>
    </p:spTree>
    <p:extLst>
      <p:ext uri="{BB962C8B-B14F-4D97-AF65-F5344CB8AC3E}">
        <p14:creationId xmlns:p14="http://schemas.microsoft.com/office/powerpoint/2010/main" val="1339734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DBBE-AF23-461C-8DE8-3B87DD2704F9}"/>
              </a:ext>
            </a:extLst>
          </p:cNvPr>
          <p:cNvSpPr>
            <a:spLocks noGrp="1"/>
          </p:cNvSpPr>
          <p:nvPr>
            <p:ph type="title"/>
          </p:nvPr>
        </p:nvSpPr>
        <p:spPr>
          <a:xfrm>
            <a:off x="838200" y="136525"/>
            <a:ext cx="10515600" cy="762755"/>
          </a:xfrm>
        </p:spPr>
        <p:txBody>
          <a:bodyPr/>
          <a:lstStyle/>
          <a:p>
            <a:r>
              <a:rPr lang="en-US"/>
              <a:t>Prototype weight</a:t>
            </a:r>
          </a:p>
        </p:txBody>
      </p:sp>
      <p:sp>
        <p:nvSpPr>
          <p:cNvPr id="4" name="Footer Placeholder 3">
            <a:extLst>
              <a:ext uri="{FF2B5EF4-FFF2-40B4-BE49-F238E27FC236}">
                <a16:creationId xmlns:a16="http://schemas.microsoft.com/office/drawing/2014/main" id="{B380D150-0817-4E5A-8F04-520A33B5FFB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3CE721-C9DC-46FE-9510-7C5B53CE398A}"/>
              </a:ext>
            </a:extLst>
          </p:cNvPr>
          <p:cNvSpPr>
            <a:spLocks noGrp="1"/>
          </p:cNvSpPr>
          <p:nvPr>
            <p:ph type="sldNum" sz="quarter" idx="12"/>
          </p:nvPr>
        </p:nvSpPr>
        <p:spPr/>
        <p:txBody>
          <a:bodyPr/>
          <a:lstStyle/>
          <a:p>
            <a:fld id="{8A7A6979-0714-4377-B894-6BE4C2D6E202}" type="slidenum">
              <a:rPr lang="en-US" smtClean="0"/>
              <a:pPr/>
              <a:t>33</a:t>
            </a:fld>
            <a:endParaRPr lang="en-US" dirty="0"/>
          </a:p>
        </p:txBody>
      </p:sp>
      <p:pic>
        <p:nvPicPr>
          <p:cNvPr id="3" name="Picture 2">
            <a:extLst>
              <a:ext uri="{FF2B5EF4-FFF2-40B4-BE49-F238E27FC236}">
                <a16:creationId xmlns:a16="http://schemas.microsoft.com/office/drawing/2014/main" id="{FDEA42F4-EAE8-44D5-8D91-49E0E663DA8B}"/>
              </a:ext>
            </a:extLst>
          </p:cNvPr>
          <p:cNvPicPr>
            <a:picLocks noChangeAspect="1"/>
          </p:cNvPicPr>
          <p:nvPr/>
        </p:nvPicPr>
        <p:blipFill>
          <a:blip r:embed="rId3"/>
          <a:stretch>
            <a:fillRect/>
          </a:stretch>
        </p:blipFill>
        <p:spPr>
          <a:xfrm>
            <a:off x="2135130" y="1127880"/>
            <a:ext cx="3806940" cy="5593595"/>
          </a:xfrm>
          <a:prstGeom prst="rect">
            <a:avLst/>
          </a:prstGeom>
        </p:spPr>
      </p:pic>
      <p:sp>
        <p:nvSpPr>
          <p:cNvPr id="6" name="TextBox 5">
            <a:extLst>
              <a:ext uri="{FF2B5EF4-FFF2-40B4-BE49-F238E27FC236}">
                <a16:creationId xmlns:a16="http://schemas.microsoft.com/office/drawing/2014/main" id="{E5A1A0D6-637D-4F81-A7FC-3CA64D855D13}"/>
              </a:ext>
            </a:extLst>
          </p:cNvPr>
          <p:cNvSpPr txBox="1"/>
          <p:nvPr/>
        </p:nvSpPr>
        <p:spPr>
          <a:xfrm>
            <a:off x="7226300" y="2889151"/>
            <a:ext cx="4356100" cy="1477328"/>
          </a:xfrm>
          <a:prstGeom prst="rect">
            <a:avLst/>
          </a:prstGeom>
          <a:noFill/>
        </p:spPr>
        <p:txBody>
          <a:bodyPr wrap="square" rtlCol="0">
            <a:spAutoFit/>
          </a:bodyPr>
          <a:lstStyle/>
          <a:p>
            <a:r>
              <a:rPr lang="en-US">
                <a:latin typeface="Cambria" panose="02040503050406030204" pitchFamily="18" charset="0"/>
                <a:ea typeface="Cambria" panose="02040503050406030204" pitchFamily="18" charset="0"/>
              </a:rPr>
              <a:t>Ekso         23 kgs</a:t>
            </a:r>
          </a:p>
          <a:p>
            <a:endParaRPr lang="en-US">
              <a:latin typeface="Cambria" panose="02040503050406030204" pitchFamily="18" charset="0"/>
              <a:ea typeface="Cambria" panose="02040503050406030204" pitchFamily="18" charset="0"/>
            </a:endParaRPr>
          </a:p>
          <a:p>
            <a:r>
              <a:rPr lang="en-US">
                <a:latin typeface="Cambria" panose="02040503050406030204" pitchFamily="18" charset="0"/>
                <a:ea typeface="Cambria" panose="02040503050406030204" pitchFamily="18" charset="0"/>
              </a:rPr>
              <a:t>ReWalk    23.3 kgs</a:t>
            </a:r>
          </a:p>
          <a:p>
            <a:endParaRPr lang="en-US">
              <a:latin typeface="Cambria" panose="02040503050406030204" pitchFamily="18" charset="0"/>
              <a:ea typeface="Cambria" panose="02040503050406030204" pitchFamily="18" charset="0"/>
            </a:endParaRPr>
          </a:p>
          <a:p>
            <a:r>
              <a:rPr lang="en-US">
                <a:latin typeface="Cambria" panose="02040503050406030204" pitchFamily="18" charset="0"/>
                <a:ea typeface="Cambria" panose="02040503050406030204" pitchFamily="18" charset="0"/>
              </a:rPr>
              <a:t>Indego     11.8 kgs</a:t>
            </a:r>
          </a:p>
        </p:txBody>
      </p:sp>
    </p:spTree>
    <p:extLst>
      <p:ext uri="{BB962C8B-B14F-4D97-AF65-F5344CB8AC3E}">
        <p14:creationId xmlns:p14="http://schemas.microsoft.com/office/powerpoint/2010/main" val="226335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142262"/>
            <a:ext cx="7729728" cy="839170"/>
          </a:xfrm>
        </p:spPr>
        <p:txBody>
          <a:bodyPr>
            <a:normAutofit/>
          </a:bodyPr>
          <a:lstStyle/>
          <a:p>
            <a:r>
              <a:rPr lang="en-IN" dirty="0"/>
              <a:t>Testing on a non-impaired person</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34</a:t>
            </a:fld>
            <a:endParaRPr lang="en-US" dirty="0"/>
          </a:p>
        </p:txBody>
      </p:sp>
      <p:pic>
        <p:nvPicPr>
          <p:cNvPr id="9" name="Picture 8" descr="A picture containing automaton, object&#10;&#10;Description generated with very high confidence">
            <a:extLst>
              <a:ext uri="{FF2B5EF4-FFF2-40B4-BE49-F238E27FC236}">
                <a16:creationId xmlns:a16="http://schemas.microsoft.com/office/drawing/2014/main" id="{82D40F44-5517-4D6A-8809-5B9740CC7E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171" y="1099127"/>
            <a:ext cx="11333657" cy="5622348"/>
          </a:xfrm>
          <a:prstGeom prst="rect">
            <a:avLst/>
          </a:prstGeom>
        </p:spPr>
      </p:pic>
    </p:spTree>
    <p:extLst>
      <p:ext uri="{BB962C8B-B14F-4D97-AF65-F5344CB8AC3E}">
        <p14:creationId xmlns:p14="http://schemas.microsoft.com/office/powerpoint/2010/main" val="1230567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7CA6-5736-4520-84E7-F17355D948F7}"/>
              </a:ext>
            </a:extLst>
          </p:cNvPr>
          <p:cNvSpPr>
            <a:spLocks noGrp="1"/>
          </p:cNvSpPr>
          <p:nvPr>
            <p:ph type="title"/>
          </p:nvPr>
        </p:nvSpPr>
        <p:spPr>
          <a:xfrm>
            <a:off x="626594" y="980651"/>
            <a:ext cx="2691891" cy="1011002"/>
          </a:xfrm>
        </p:spPr>
        <p:txBody>
          <a:bodyPr>
            <a:normAutofit/>
          </a:bodyPr>
          <a:lstStyle/>
          <a:p>
            <a:r>
              <a:rPr lang="en-US" sz="2400"/>
              <a:t>Knee extension</a:t>
            </a:r>
            <a:endParaRPr lang="en-US" sz="2400" dirty="0"/>
          </a:p>
        </p:txBody>
      </p:sp>
      <p:sp>
        <p:nvSpPr>
          <p:cNvPr id="4" name="Footer Placeholder 3">
            <a:extLst>
              <a:ext uri="{FF2B5EF4-FFF2-40B4-BE49-F238E27FC236}">
                <a16:creationId xmlns:a16="http://schemas.microsoft.com/office/drawing/2014/main" id="{B0D956C0-C492-44EF-A470-3B80F14FB4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F360F0-44A3-4039-805A-2DED0D13A92E}"/>
              </a:ext>
            </a:extLst>
          </p:cNvPr>
          <p:cNvSpPr>
            <a:spLocks noGrp="1"/>
          </p:cNvSpPr>
          <p:nvPr>
            <p:ph type="sldNum" sz="quarter" idx="12"/>
          </p:nvPr>
        </p:nvSpPr>
        <p:spPr/>
        <p:txBody>
          <a:bodyPr/>
          <a:lstStyle/>
          <a:p>
            <a:fld id="{8A7A6979-0714-4377-B894-6BE4C2D6E202}" type="slidenum">
              <a:rPr lang="en-US" smtClean="0"/>
              <a:pPr/>
              <a:t>35</a:t>
            </a:fld>
            <a:endParaRPr lang="en-US" dirty="0"/>
          </a:p>
        </p:txBody>
      </p:sp>
      <p:pic>
        <p:nvPicPr>
          <p:cNvPr id="8" name="Picture 7" descr="A close up of a map&#10;&#10;Description generated with very high confidence">
            <a:extLst>
              <a:ext uri="{FF2B5EF4-FFF2-40B4-BE49-F238E27FC236}">
                <a16:creationId xmlns:a16="http://schemas.microsoft.com/office/drawing/2014/main" id="{F52D5A24-7BA9-49AD-A12B-7039F5581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11152"/>
            <a:ext cx="3709147" cy="2243112"/>
          </a:xfrm>
          <a:prstGeom prst="rect">
            <a:avLst/>
          </a:prstGeom>
        </p:spPr>
      </p:pic>
      <p:sp>
        <p:nvSpPr>
          <p:cNvPr id="9" name="TextBox 8">
            <a:extLst>
              <a:ext uri="{FF2B5EF4-FFF2-40B4-BE49-F238E27FC236}">
                <a16:creationId xmlns:a16="http://schemas.microsoft.com/office/drawing/2014/main" id="{6F38D673-0EF7-4BED-B88D-9143A73ED79F}"/>
              </a:ext>
            </a:extLst>
          </p:cNvPr>
          <p:cNvSpPr txBox="1"/>
          <p:nvPr/>
        </p:nvSpPr>
        <p:spPr>
          <a:xfrm>
            <a:off x="4100230" y="4344620"/>
            <a:ext cx="3991537" cy="2308324"/>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Cambria" panose="02040503050406030204" pitchFamily="18" charset="0"/>
              </a:rPr>
              <a:t>Phase time = 1.43 </a:t>
            </a:r>
            <a:r>
              <a:rPr lang="en-US" sz="2400" dirty="0">
                <a:latin typeface="Cambria" panose="02040503050406030204" pitchFamily="18" charset="0"/>
              </a:rPr>
              <a:t>sec</a:t>
            </a:r>
          </a:p>
          <a:p>
            <a:pPr marL="285750" indent="-285750">
              <a:buFont typeface="Arial" panose="020B0604020202020204" pitchFamily="34" charset="0"/>
              <a:buChar char="•"/>
            </a:pPr>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Knee </a:t>
            </a:r>
            <a:r>
              <a:rPr lang="en-US" sz="2400">
                <a:latin typeface="Cambria" panose="02040503050406030204" pitchFamily="18" charset="0"/>
              </a:rPr>
              <a:t>angle 11 </a:t>
            </a:r>
            <a:r>
              <a:rPr lang="en-US" sz="2400" err="1">
                <a:latin typeface="Cambria" panose="02040503050406030204" pitchFamily="18" charset="0"/>
              </a:rPr>
              <a:t>deg</a:t>
            </a:r>
            <a:r>
              <a:rPr lang="en-US" sz="2400">
                <a:latin typeface="Cambria" panose="02040503050406030204" pitchFamily="18" charset="0"/>
              </a:rPr>
              <a:t> </a:t>
            </a:r>
            <a:endParaRPr lang="en-US" sz="2400" dirty="0">
              <a:latin typeface="Cambria" panose="02040503050406030204" pitchFamily="18" charset="0"/>
            </a:endParaRPr>
          </a:p>
          <a:p>
            <a:r>
              <a:rPr lang="en-US" sz="2400" dirty="0">
                <a:latin typeface="Cambria" panose="02040503050406030204" pitchFamily="18" charset="0"/>
              </a:rPr>
              <a:t> </a:t>
            </a:r>
          </a:p>
          <a:p>
            <a:pPr marL="285750" indent="-285750">
              <a:buFont typeface="Arial" panose="020B0604020202020204" pitchFamily="34" charset="0"/>
              <a:buChar char="•"/>
            </a:pPr>
            <a:r>
              <a:rPr lang="en-US" sz="2400" dirty="0">
                <a:latin typeface="Cambria" panose="02040503050406030204" pitchFamily="18" charset="0"/>
              </a:rPr>
              <a:t>Hip </a:t>
            </a:r>
            <a:r>
              <a:rPr lang="en-US" sz="2400">
                <a:latin typeface="Cambria" panose="02040503050406030204" pitchFamily="18" charset="0"/>
              </a:rPr>
              <a:t>angle 2 deg to -26 deg</a:t>
            </a:r>
            <a:endParaRPr lang="en-US" sz="2400" dirty="0">
              <a:latin typeface="Cambria" panose="02040503050406030204" pitchFamily="18" charset="0"/>
            </a:endParaRPr>
          </a:p>
          <a:p>
            <a:pPr marL="285750" indent="-285750">
              <a:buFont typeface="Arial" panose="020B0604020202020204" pitchFamily="34" charset="0"/>
              <a:buChar char="•"/>
            </a:pPr>
            <a:endParaRPr lang="en-US" sz="2400" dirty="0">
              <a:latin typeface="Cambria" panose="02040503050406030204" pitchFamily="18" charset="0"/>
            </a:endParaRPr>
          </a:p>
        </p:txBody>
      </p:sp>
      <p:pic>
        <p:nvPicPr>
          <p:cNvPr id="7" name="Content Placeholder 5" descr="A close up of a map&#10;&#10;Description generated with very high confidence">
            <a:extLst>
              <a:ext uri="{FF2B5EF4-FFF2-40B4-BE49-F238E27FC236}">
                <a16:creationId xmlns:a16="http://schemas.microsoft.com/office/drawing/2014/main" id="{C2A98F27-37C9-4AC5-8915-C877CC96753A}"/>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3780776" y="1711153"/>
            <a:ext cx="3792249" cy="2308325"/>
          </a:xfrm>
          <a:prstGeom prst="rect">
            <a:avLst/>
          </a:prstGeom>
        </p:spPr>
      </p:pic>
      <p:pic>
        <p:nvPicPr>
          <p:cNvPr id="10" name="Content Placeholder 5" descr="A close up of a map&#10;&#10;Description generated with very high confidence">
            <a:extLst>
              <a:ext uri="{FF2B5EF4-FFF2-40B4-BE49-F238E27FC236}">
                <a16:creationId xmlns:a16="http://schemas.microsoft.com/office/drawing/2014/main" id="{C87944F5-E935-4470-A523-7521E73F8A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44654" y="1711152"/>
            <a:ext cx="4346728" cy="2308326"/>
          </a:xfrm>
          <a:prstGeom prst="rect">
            <a:avLst/>
          </a:prstGeom>
        </p:spPr>
      </p:pic>
      <p:sp>
        <p:nvSpPr>
          <p:cNvPr id="11" name="Title 1">
            <a:extLst>
              <a:ext uri="{FF2B5EF4-FFF2-40B4-BE49-F238E27FC236}">
                <a16:creationId xmlns:a16="http://schemas.microsoft.com/office/drawing/2014/main" id="{D1FA5305-1B35-49D9-9BF4-A89B0A2D96CC}"/>
              </a:ext>
            </a:extLst>
          </p:cNvPr>
          <p:cNvSpPr txBox="1">
            <a:spLocks/>
          </p:cNvSpPr>
          <p:nvPr/>
        </p:nvSpPr>
        <p:spPr>
          <a:xfrm>
            <a:off x="4167163" y="980651"/>
            <a:ext cx="3639671" cy="10110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Cambria" panose="02040503050406030204" pitchFamily="18" charset="0"/>
                <a:ea typeface="+mj-ea"/>
                <a:cs typeface="Calibri" panose="020F0502020204030204" pitchFamily="34" charset="0"/>
              </a:defRPr>
            </a:lvl1pPr>
          </a:lstStyle>
          <a:p>
            <a:r>
              <a:rPr lang="en-US" sz="2400"/>
              <a:t>Hip extension</a:t>
            </a:r>
            <a:endParaRPr lang="en-US" sz="2400" dirty="0"/>
          </a:p>
        </p:txBody>
      </p:sp>
      <p:sp>
        <p:nvSpPr>
          <p:cNvPr id="12" name="Title 1">
            <a:extLst>
              <a:ext uri="{FF2B5EF4-FFF2-40B4-BE49-F238E27FC236}">
                <a16:creationId xmlns:a16="http://schemas.microsoft.com/office/drawing/2014/main" id="{35430745-6B58-4593-B693-8DDFF5173A02}"/>
              </a:ext>
            </a:extLst>
          </p:cNvPr>
          <p:cNvSpPr txBox="1">
            <a:spLocks/>
          </p:cNvSpPr>
          <p:nvPr/>
        </p:nvSpPr>
        <p:spPr>
          <a:xfrm>
            <a:off x="8162364" y="980651"/>
            <a:ext cx="3639671" cy="10110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tx1"/>
                </a:solidFill>
                <a:latin typeface="Cambria" panose="02040503050406030204" pitchFamily="18" charset="0"/>
                <a:ea typeface="+mj-ea"/>
                <a:cs typeface="Calibri" panose="020F0502020204030204" pitchFamily="34" charset="0"/>
              </a:defRPr>
            </a:lvl1pPr>
          </a:lstStyle>
          <a:p>
            <a:r>
              <a:rPr lang="en-US" sz="2400"/>
              <a:t>Back to equilibrium</a:t>
            </a:r>
            <a:endParaRPr lang="en-US" sz="2400" dirty="0"/>
          </a:p>
        </p:txBody>
      </p:sp>
      <p:sp>
        <p:nvSpPr>
          <p:cNvPr id="13" name="TextBox 12">
            <a:extLst>
              <a:ext uri="{FF2B5EF4-FFF2-40B4-BE49-F238E27FC236}">
                <a16:creationId xmlns:a16="http://schemas.microsoft.com/office/drawing/2014/main" id="{685B9585-101A-487F-A261-C7A9109939E7}"/>
              </a:ext>
            </a:extLst>
          </p:cNvPr>
          <p:cNvSpPr txBox="1"/>
          <p:nvPr/>
        </p:nvSpPr>
        <p:spPr>
          <a:xfrm>
            <a:off x="108693" y="4344620"/>
            <a:ext cx="3991537" cy="2308324"/>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Cambria" panose="02040503050406030204" pitchFamily="18" charset="0"/>
              </a:rPr>
              <a:t>Phase time = </a:t>
            </a:r>
            <a:r>
              <a:rPr lang="en-US" sz="2400" dirty="0">
                <a:latin typeface="Cambria" panose="02040503050406030204" pitchFamily="18" charset="0"/>
              </a:rPr>
              <a:t>0.5 sec</a:t>
            </a:r>
          </a:p>
          <a:p>
            <a:pPr marL="285750" indent="-285750">
              <a:buFont typeface="Arial" panose="020B0604020202020204" pitchFamily="34" charset="0"/>
              <a:buChar char="•"/>
            </a:pPr>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Knee </a:t>
            </a:r>
            <a:r>
              <a:rPr lang="en-US" sz="2400">
                <a:latin typeface="Cambria" panose="02040503050406030204" pitchFamily="18" charset="0"/>
              </a:rPr>
              <a:t>angle 55 </a:t>
            </a:r>
            <a:r>
              <a:rPr lang="en-US" sz="2400" dirty="0" err="1">
                <a:latin typeface="Cambria" panose="02040503050406030204" pitchFamily="18" charset="0"/>
              </a:rPr>
              <a:t>deg</a:t>
            </a:r>
            <a:r>
              <a:rPr lang="en-US" sz="2400" dirty="0">
                <a:latin typeface="Cambria" panose="02040503050406030204" pitchFamily="18" charset="0"/>
              </a:rPr>
              <a:t> to 0 </a:t>
            </a:r>
            <a:r>
              <a:rPr lang="en-US" sz="2400" dirty="0" err="1">
                <a:latin typeface="Cambria" panose="02040503050406030204" pitchFamily="18" charset="0"/>
              </a:rPr>
              <a:t>deg</a:t>
            </a:r>
            <a:endParaRPr lang="en-US" sz="2400" dirty="0">
              <a:latin typeface="Cambria" panose="02040503050406030204" pitchFamily="18" charset="0"/>
            </a:endParaRPr>
          </a:p>
          <a:p>
            <a:r>
              <a:rPr lang="en-US" sz="2400" dirty="0">
                <a:latin typeface="Cambria" panose="02040503050406030204" pitchFamily="18" charset="0"/>
              </a:rPr>
              <a:t> </a:t>
            </a:r>
          </a:p>
          <a:p>
            <a:pPr marL="285750" indent="-285750">
              <a:buFont typeface="Arial" panose="020B0604020202020204" pitchFamily="34" charset="0"/>
              <a:buChar char="•"/>
            </a:pPr>
            <a:r>
              <a:rPr lang="en-US" sz="2400" dirty="0">
                <a:latin typeface="Cambria" panose="02040503050406030204" pitchFamily="18" charset="0"/>
              </a:rPr>
              <a:t>Hip </a:t>
            </a:r>
            <a:r>
              <a:rPr lang="en-US" sz="2400">
                <a:latin typeface="Cambria" panose="02040503050406030204" pitchFamily="18" charset="0"/>
              </a:rPr>
              <a:t>angle 20 </a:t>
            </a:r>
            <a:r>
              <a:rPr lang="en-US" sz="2400" dirty="0" err="1">
                <a:latin typeface="Cambria" panose="02040503050406030204" pitchFamily="18" charset="0"/>
              </a:rPr>
              <a:t>deg</a:t>
            </a:r>
            <a:endParaRPr lang="en-US" sz="2400" dirty="0">
              <a:latin typeface="Cambria" panose="02040503050406030204" pitchFamily="18" charset="0"/>
            </a:endParaRPr>
          </a:p>
          <a:p>
            <a:pPr marL="285750" indent="-285750">
              <a:buFont typeface="Arial" panose="020B0604020202020204" pitchFamily="34" charset="0"/>
              <a:buChar char="•"/>
            </a:pPr>
            <a:endParaRPr lang="en-US" sz="2400" dirty="0">
              <a:latin typeface="Cambria" panose="02040503050406030204" pitchFamily="18" charset="0"/>
            </a:endParaRPr>
          </a:p>
        </p:txBody>
      </p:sp>
      <p:sp>
        <p:nvSpPr>
          <p:cNvPr id="14" name="TextBox 13">
            <a:extLst>
              <a:ext uri="{FF2B5EF4-FFF2-40B4-BE49-F238E27FC236}">
                <a16:creationId xmlns:a16="http://schemas.microsoft.com/office/drawing/2014/main" id="{0B22A158-F3A9-4B57-8117-6C5E37769606}"/>
              </a:ext>
            </a:extLst>
          </p:cNvPr>
          <p:cNvSpPr txBox="1"/>
          <p:nvPr/>
        </p:nvSpPr>
        <p:spPr>
          <a:xfrm>
            <a:off x="7915835" y="4344620"/>
            <a:ext cx="4500282" cy="1938992"/>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Cambria" panose="02040503050406030204" pitchFamily="18" charset="0"/>
              </a:rPr>
              <a:t>Phase time = 0.87 </a:t>
            </a:r>
            <a:r>
              <a:rPr lang="en-US" sz="2400" dirty="0">
                <a:latin typeface="Cambria" panose="02040503050406030204" pitchFamily="18" charset="0"/>
              </a:rPr>
              <a:t>sec</a:t>
            </a:r>
          </a:p>
          <a:p>
            <a:pPr marL="285750" indent="-285750">
              <a:buFont typeface="Arial" panose="020B0604020202020204" pitchFamily="34" charset="0"/>
              <a:buChar char="•"/>
            </a:pPr>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Knee </a:t>
            </a:r>
            <a:r>
              <a:rPr lang="en-US" sz="2400">
                <a:latin typeface="Cambria" panose="02040503050406030204" pitchFamily="18" charset="0"/>
              </a:rPr>
              <a:t>angle 11.5 </a:t>
            </a:r>
            <a:r>
              <a:rPr lang="en-US" sz="2400" dirty="0" err="1">
                <a:latin typeface="Cambria" panose="02040503050406030204" pitchFamily="18" charset="0"/>
              </a:rPr>
              <a:t>deg</a:t>
            </a:r>
            <a:r>
              <a:rPr lang="en-US" sz="2400" dirty="0">
                <a:latin typeface="Cambria" panose="02040503050406030204" pitchFamily="18" charset="0"/>
              </a:rPr>
              <a:t> </a:t>
            </a:r>
            <a:r>
              <a:rPr lang="en-US" sz="2400">
                <a:latin typeface="Cambria" panose="02040503050406030204" pitchFamily="18" charset="0"/>
              </a:rPr>
              <a:t>to 59 </a:t>
            </a:r>
            <a:r>
              <a:rPr lang="en-US" sz="2400" dirty="0" err="1">
                <a:latin typeface="Cambria" panose="02040503050406030204" pitchFamily="18" charset="0"/>
              </a:rPr>
              <a:t>deg</a:t>
            </a:r>
            <a:endParaRPr lang="en-US" sz="2400" dirty="0">
              <a:latin typeface="Cambria" panose="02040503050406030204" pitchFamily="18" charset="0"/>
            </a:endParaRPr>
          </a:p>
          <a:p>
            <a:r>
              <a:rPr lang="en-US" sz="2400" dirty="0">
                <a:latin typeface="Cambria" panose="02040503050406030204" pitchFamily="18" charset="0"/>
              </a:rPr>
              <a:t> </a:t>
            </a:r>
          </a:p>
          <a:p>
            <a:pPr marL="285750" indent="-285750">
              <a:buFont typeface="Arial" panose="020B0604020202020204" pitchFamily="34" charset="0"/>
              <a:buChar char="•"/>
            </a:pPr>
            <a:r>
              <a:rPr lang="en-US" sz="2400" dirty="0">
                <a:latin typeface="Cambria" panose="02040503050406030204" pitchFamily="18" charset="0"/>
              </a:rPr>
              <a:t>Hip </a:t>
            </a:r>
            <a:r>
              <a:rPr lang="en-US" sz="2400">
                <a:latin typeface="Cambria" panose="02040503050406030204" pitchFamily="18" charset="0"/>
              </a:rPr>
              <a:t>angle -12.5 deg to 14 de</a:t>
            </a:r>
            <a:r>
              <a:rPr lang="en-US" sz="2400" dirty="0">
                <a:latin typeface="Cambria" panose="02040503050406030204" pitchFamily="18" charset="0"/>
              </a:rPr>
              <a:t>g</a:t>
            </a:r>
          </a:p>
        </p:txBody>
      </p:sp>
      <p:sp>
        <p:nvSpPr>
          <p:cNvPr id="3" name="TextBox 2">
            <a:extLst>
              <a:ext uri="{FF2B5EF4-FFF2-40B4-BE49-F238E27FC236}">
                <a16:creationId xmlns:a16="http://schemas.microsoft.com/office/drawing/2014/main" id="{D7AE7CDD-E223-4763-8DA9-0D97CF788755}"/>
              </a:ext>
            </a:extLst>
          </p:cNvPr>
          <p:cNvSpPr txBox="1"/>
          <p:nvPr/>
        </p:nvSpPr>
        <p:spPr>
          <a:xfrm>
            <a:off x="-82374" y="-87332"/>
            <a:ext cx="12008620" cy="1323439"/>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Testing on non-impaired person indicated that concept may be feasible</a:t>
            </a:r>
          </a:p>
        </p:txBody>
      </p:sp>
    </p:spTree>
    <p:extLst>
      <p:ext uri="{BB962C8B-B14F-4D97-AF65-F5344CB8AC3E}">
        <p14:creationId xmlns:p14="http://schemas.microsoft.com/office/powerpoint/2010/main" val="1948974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D9913-C7C1-4E3C-87E8-E7782811E82E}"/>
              </a:ext>
            </a:extLst>
          </p:cNvPr>
          <p:cNvSpPr>
            <a:spLocks noGrp="1"/>
          </p:cNvSpPr>
          <p:nvPr>
            <p:ph type="title"/>
          </p:nvPr>
        </p:nvSpPr>
        <p:spPr>
          <a:xfrm>
            <a:off x="946842" y="1765426"/>
            <a:ext cx="10515600" cy="2996697"/>
          </a:xfrm>
        </p:spPr>
        <p:txBody>
          <a:bodyPr>
            <a:normAutofit/>
          </a:bodyPr>
          <a:lstStyle/>
          <a:p>
            <a:r>
              <a:rPr lang="en-US"/>
              <a:t>The summed time for the three phases of gait was </a:t>
            </a:r>
            <a:r>
              <a:rPr lang="en-US" dirty="0"/>
              <a:t>2.8 sec</a:t>
            </a:r>
            <a:br>
              <a:rPr lang="en-US" dirty="0"/>
            </a:br>
            <a:br>
              <a:rPr lang="en-US"/>
            </a:br>
            <a:r>
              <a:rPr lang="en-US"/>
              <a:t>Estimated walking </a:t>
            </a:r>
            <a:r>
              <a:rPr lang="en-US" dirty="0"/>
              <a:t>speed was 0.27 m/s</a:t>
            </a:r>
          </a:p>
        </p:txBody>
      </p:sp>
      <p:sp>
        <p:nvSpPr>
          <p:cNvPr id="4" name="Footer Placeholder 3">
            <a:extLst>
              <a:ext uri="{FF2B5EF4-FFF2-40B4-BE49-F238E27FC236}">
                <a16:creationId xmlns:a16="http://schemas.microsoft.com/office/drawing/2014/main" id="{3B94948F-8492-469E-B95A-376DB98FA46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512EF68-6D73-432B-9AC6-2BF27CC3A2DF}"/>
              </a:ext>
            </a:extLst>
          </p:cNvPr>
          <p:cNvSpPr>
            <a:spLocks noGrp="1"/>
          </p:cNvSpPr>
          <p:nvPr>
            <p:ph type="sldNum" sz="quarter" idx="12"/>
          </p:nvPr>
        </p:nvSpPr>
        <p:spPr/>
        <p:txBody>
          <a:bodyPr/>
          <a:lstStyle/>
          <a:p>
            <a:fld id="{8A7A6979-0714-4377-B894-6BE4C2D6E202}" type="slidenum">
              <a:rPr lang="en-US" smtClean="0"/>
              <a:pPr/>
              <a:t>36</a:t>
            </a:fld>
            <a:endParaRPr lang="en-US" dirty="0"/>
          </a:p>
        </p:txBody>
      </p:sp>
    </p:spTree>
    <p:extLst>
      <p:ext uri="{BB962C8B-B14F-4D97-AF65-F5344CB8AC3E}">
        <p14:creationId xmlns:p14="http://schemas.microsoft.com/office/powerpoint/2010/main" val="363226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E7F39-F0E9-4F5D-B625-752F5F78169F}"/>
              </a:ext>
            </a:extLst>
          </p:cNvPr>
          <p:cNvSpPr>
            <a:spLocks noGrp="1"/>
          </p:cNvSpPr>
          <p:nvPr>
            <p:ph type="title"/>
          </p:nvPr>
        </p:nvSpPr>
        <p:spPr>
          <a:xfrm>
            <a:off x="838200" y="196831"/>
            <a:ext cx="10515600" cy="1300990"/>
          </a:xfrm>
        </p:spPr>
        <p:txBody>
          <a:bodyPr/>
          <a:lstStyle/>
          <a:p>
            <a:r>
              <a:rPr lang="en-US"/>
              <a:t>Preliminary user tests</a:t>
            </a:r>
          </a:p>
        </p:txBody>
      </p:sp>
      <p:pic>
        <p:nvPicPr>
          <p:cNvPr id="7" name="Content Placeholder 6" descr="A group of people standing in a room&#10;&#10;Description generated with very high confidence">
            <a:extLst>
              <a:ext uri="{FF2B5EF4-FFF2-40B4-BE49-F238E27FC236}">
                <a16:creationId xmlns:a16="http://schemas.microsoft.com/office/drawing/2014/main" id="{C8205697-E957-4D0F-8F58-CC913F720D19}"/>
              </a:ext>
            </a:extLst>
          </p:cNvPr>
          <p:cNvPicPr>
            <a:picLocks noGrp="1" noChangeAspect="1"/>
          </p:cNvPicPr>
          <p:nvPr>
            <p:ph idx="1"/>
          </p:nvPr>
        </p:nvPicPr>
        <p:blipFill rotWithShape="1">
          <a:blip r:embed="rId3"/>
          <a:srcRect l="7778" r="16706"/>
          <a:stretch/>
        </p:blipFill>
        <p:spPr>
          <a:xfrm>
            <a:off x="1521662" y="1375065"/>
            <a:ext cx="5199365" cy="5163847"/>
          </a:xfrm>
        </p:spPr>
      </p:pic>
      <p:sp>
        <p:nvSpPr>
          <p:cNvPr id="4" name="Footer Placeholder 3">
            <a:extLst>
              <a:ext uri="{FF2B5EF4-FFF2-40B4-BE49-F238E27FC236}">
                <a16:creationId xmlns:a16="http://schemas.microsoft.com/office/drawing/2014/main" id="{228D2509-2D87-4C48-8814-7FECA3BAA29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6B3D147-90D1-4BF0-9BFC-DA5B04562554}"/>
              </a:ext>
            </a:extLst>
          </p:cNvPr>
          <p:cNvSpPr>
            <a:spLocks noGrp="1"/>
          </p:cNvSpPr>
          <p:nvPr>
            <p:ph type="sldNum" sz="quarter" idx="12"/>
          </p:nvPr>
        </p:nvSpPr>
        <p:spPr/>
        <p:txBody>
          <a:bodyPr/>
          <a:lstStyle/>
          <a:p>
            <a:fld id="{8A7A6979-0714-4377-B894-6BE4C2D6E202}" type="slidenum">
              <a:rPr lang="en-US" smtClean="0"/>
              <a:pPr/>
              <a:t>37</a:t>
            </a:fld>
            <a:endParaRPr lang="en-US" dirty="0"/>
          </a:p>
        </p:txBody>
      </p:sp>
      <p:pic>
        <p:nvPicPr>
          <p:cNvPr id="6" name="Picture 5">
            <a:extLst>
              <a:ext uri="{FF2B5EF4-FFF2-40B4-BE49-F238E27FC236}">
                <a16:creationId xmlns:a16="http://schemas.microsoft.com/office/drawing/2014/main" id="{53D48D1F-D527-44F0-8D1C-F5709C89DD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10818" y="2138547"/>
            <a:ext cx="3280258" cy="3636881"/>
          </a:xfrm>
          <a:prstGeom prst="rect">
            <a:avLst/>
          </a:prstGeom>
          <a:noFill/>
        </p:spPr>
      </p:pic>
    </p:spTree>
    <p:extLst>
      <p:ext uri="{BB962C8B-B14F-4D97-AF65-F5344CB8AC3E}">
        <p14:creationId xmlns:p14="http://schemas.microsoft.com/office/powerpoint/2010/main" val="4254187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3D57-C28C-4F11-B79C-13A53E510018}"/>
              </a:ext>
            </a:extLst>
          </p:cNvPr>
          <p:cNvSpPr>
            <a:spLocks noGrp="1"/>
          </p:cNvSpPr>
          <p:nvPr>
            <p:ph type="title"/>
          </p:nvPr>
        </p:nvSpPr>
        <p:spPr/>
        <p:txBody>
          <a:bodyPr/>
          <a:lstStyle/>
          <a:p>
            <a:r>
              <a:rPr lang="en-US"/>
              <a:t>Most design requirements met</a:t>
            </a:r>
          </a:p>
        </p:txBody>
      </p:sp>
      <p:pic>
        <p:nvPicPr>
          <p:cNvPr id="6" name="Content Placeholder 5">
            <a:extLst>
              <a:ext uri="{FF2B5EF4-FFF2-40B4-BE49-F238E27FC236}">
                <a16:creationId xmlns:a16="http://schemas.microsoft.com/office/drawing/2014/main" id="{11CEEA12-206F-4C85-ADE1-2DEA1D5A63C5}"/>
              </a:ext>
            </a:extLst>
          </p:cNvPr>
          <p:cNvPicPr>
            <a:picLocks noGrp="1" noChangeAspect="1"/>
          </p:cNvPicPr>
          <p:nvPr>
            <p:ph idx="1"/>
          </p:nvPr>
        </p:nvPicPr>
        <p:blipFill>
          <a:blip r:embed="rId3"/>
          <a:stretch>
            <a:fillRect/>
          </a:stretch>
        </p:blipFill>
        <p:spPr>
          <a:xfrm>
            <a:off x="3352291" y="1837268"/>
            <a:ext cx="5487417" cy="4328052"/>
          </a:xfrm>
          <a:prstGeom prst="rect">
            <a:avLst/>
          </a:prstGeom>
        </p:spPr>
      </p:pic>
      <p:sp>
        <p:nvSpPr>
          <p:cNvPr id="4" name="Footer Placeholder 3">
            <a:extLst>
              <a:ext uri="{FF2B5EF4-FFF2-40B4-BE49-F238E27FC236}">
                <a16:creationId xmlns:a16="http://schemas.microsoft.com/office/drawing/2014/main" id="{5B30718E-2037-48CC-8584-E5F1A9FC35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224BD7-E976-4E07-AE18-F706C0D8C8F7}"/>
              </a:ext>
            </a:extLst>
          </p:cNvPr>
          <p:cNvSpPr>
            <a:spLocks noGrp="1"/>
          </p:cNvSpPr>
          <p:nvPr>
            <p:ph type="sldNum" sz="quarter" idx="12"/>
          </p:nvPr>
        </p:nvSpPr>
        <p:spPr/>
        <p:txBody>
          <a:bodyPr/>
          <a:lstStyle/>
          <a:p>
            <a:fld id="{8A7A6979-0714-4377-B894-6BE4C2D6E202}" type="slidenum">
              <a:rPr lang="en-US" smtClean="0"/>
              <a:pPr/>
              <a:t>38</a:t>
            </a:fld>
            <a:endParaRPr lang="en-US" dirty="0"/>
          </a:p>
        </p:txBody>
      </p:sp>
    </p:spTree>
    <p:extLst>
      <p:ext uri="{BB962C8B-B14F-4D97-AF65-F5344CB8AC3E}">
        <p14:creationId xmlns:p14="http://schemas.microsoft.com/office/powerpoint/2010/main" val="4174272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EF10-3566-4AD8-82A2-598B5E2B313A}"/>
              </a:ext>
            </a:extLst>
          </p:cNvPr>
          <p:cNvSpPr>
            <a:spLocks noGrp="1"/>
          </p:cNvSpPr>
          <p:nvPr>
            <p:ph type="title"/>
          </p:nvPr>
        </p:nvSpPr>
        <p:spPr/>
        <p:txBody>
          <a:bodyPr/>
          <a:lstStyle/>
          <a:p>
            <a:r>
              <a:rPr lang="en-US"/>
              <a:t>Prototype improvements</a:t>
            </a:r>
          </a:p>
        </p:txBody>
      </p:sp>
      <p:sp>
        <p:nvSpPr>
          <p:cNvPr id="4" name="Footer Placeholder 3">
            <a:extLst>
              <a:ext uri="{FF2B5EF4-FFF2-40B4-BE49-F238E27FC236}">
                <a16:creationId xmlns:a16="http://schemas.microsoft.com/office/drawing/2014/main" id="{FB655305-6A33-43CB-8CD9-07596C0AAE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7A1285E-AD24-4461-98A2-258B9C1B8F6B}"/>
              </a:ext>
            </a:extLst>
          </p:cNvPr>
          <p:cNvSpPr>
            <a:spLocks noGrp="1"/>
          </p:cNvSpPr>
          <p:nvPr>
            <p:ph type="sldNum" sz="quarter" idx="12"/>
          </p:nvPr>
        </p:nvSpPr>
        <p:spPr/>
        <p:txBody>
          <a:bodyPr/>
          <a:lstStyle/>
          <a:p>
            <a:fld id="{8A7A6979-0714-4377-B894-6BE4C2D6E202}" type="slidenum">
              <a:rPr lang="en-US" smtClean="0"/>
              <a:pPr/>
              <a:t>39</a:t>
            </a:fld>
            <a:endParaRPr lang="en-US" dirty="0"/>
          </a:p>
        </p:txBody>
      </p:sp>
      <p:graphicFrame>
        <p:nvGraphicFramePr>
          <p:cNvPr id="6" name="Table 5">
            <a:extLst>
              <a:ext uri="{FF2B5EF4-FFF2-40B4-BE49-F238E27FC236}">
                <a16:creationId xmlns:a16="http://schemas.microsoft.com/office/drawing/2014/main" id="{247660B7-23BD-4AC1-A82A-C4C65E7EC63A}"/>
              </a:ext>
            </a:extLst>
          </p:cNvPr>
          <p:cNvGraphicFramePr>
            <a:graphicFrameLocks noGrp="1"/>
          </p:cNvGraphicFramePr>
          <p:nvPr>
            <p:extLst>
              <p:ext uri="{D42A27DB-BD31-4B8C-83A1-F6EECF244321}">
                <p14:modId xmlns:p14="http://schemas.microsoft.com/office/powerpoint/2010/main" val="1697189037"/>
              </p:ext>
            </p:extLst>
          </p:nvPr>
        </p:nvGraphicFramePr>
        <p:xfrm>
          <a:off x="1146629" y="2111223"/>
          <a:ext cx="10111619" cy="2720764"/>
        </p:xfrm>
        <a:graphic>
          <a:graphicData uri="http://schemas.openxmlformats.org/drawingml/2006/table">
            <a:tbl>
              <a:tblPr firstRow="1" bandRow="1">
                <a:tableStyleId>{5C22544A-7EE6-4342-B048-85BDC9FD1C3A}</a:tableStyleId>
              </a:tblPr>
              <a:tblGrid>
                <a:gridCol w="5648776">
                  <a:extLst>
                    <a:ext uri="{9D8B030D-6E8A-4147-A177-3AD203B41FA5}">
                      <a16:colId xmlns:a16="http://schemas.microsoft.com/office/drawing/2014/main" val="4123244048"/>
                    </a:ext>
                  </a:extLst>
                </a:gridCol>
                <a:gridCol w="4462843">
                  <a:extLst>
                    <a:ext uri="{9D8B030D-6E8A-4147-A177-3AD203B41FA5}">
                      <a16:colId xmlns:a16="http://schemas.microsoft.com/office/drawing/2014/main" val="2981829632"/>
                    </a:ext>
                  </a:extLst>
                </a:gridCol>
              </a:tblGrid>
              <a:tr h="709084">
                <a:tc>
                  <a:txBody>
                    <a:bodyPr/>
                    <a:lstStyle/>
                    <a:p>
                      <a:pPr algn="ctr"/>
                      <a:r>
                        <a:rPr lang="en-US" sz="2400" b="1">
                          <a:solidFill>
                            <a:schemeClr val="tx1"/>
                          </a:solidFill>
                          <a:latin typeface="Cambria" panose="02040503050406030204" pitchFamily="18" charset="0"/>
                          <a:ea typeface="Cambria" panose="02040503050406030204" pitchFamily="18" charset="0"/>
                        </a:rPr>
                        <a:t>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a:solidFill>
                            <a:schemeClr val="tx1"/>
                          </a:solidFill>
                          <a:latin typeface="Cambria" panose="02040503050406030204" pitchFamily="18" charset="0"/>
                          <a:ea typeface="Cambria" panose="02040503050406030204" pitchFamily="18" charset="0"/>
                        </a:rPr>
                        <a:t>Proposed 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332932"/>
                  </a:ext>
                </a:extLst>
              </a:tr>
              <a:tr h="0">
                <a:tc>
                  <a:txBody>
                    <a:bodyPr/>
                    <a:lstStyle/>
                    <a:p>
                      <a:pPr algn="ctr"/>
                      <a:r>
                        <a:rPr lang="en-US" sz="2400">
                          <a:solidFill>
                            <a:schemeClr val="tx1"/>
                          </a:solidFill>
                          <a:latin typeface="Cambria" panose="02040503050406030204" pitchFamily="18" charset="0"/>
                          <a:ea typeface="Cambria" panose="02040503050406030204" pitchFamily="18" charset="0"/>
                        </a:rPr>
                        <a:t>Spring plunger unlocking while weight bearing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latin typeface="Cambria" panose="02040503050406030204" pitchFamily="18" charset="0"/>
                          <a:ea typeface="Cambria" panose="02040503050406030204" pitchFamily="18" charset="0"/>
                        </a:rPr>
                        <a:t>Replace rotational hard stops with actuated hard stops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942067"/>
                  </a:ext>
                </a:extLst>
              </a:tr>
              <a:tr h="7090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latin typeface="Cambria" panose="02040503050406030204" pitchFamily="18" charset="0"/>
                          <a:ea typeface="Cambria" panose="02040503050406030204" pitchFamily="18" charset="0"/>
                        </a:rPr>
                        <a:t>Flexion at the knee, wrap spring slip after each load unload cycle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latin typeface="Cambria" panose="02040503050406030204" pitchFamily="18" charset="0"/>
                          <a:ea typeface="Cambria" panose="02040503050406030204" pitchFamily="18" charset="0"/>
                        </a:rPr>
                        <a:t>Non-backdrivable motor at hip and gas spring at knee, ratchet brake at knee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3493727"/>
                  </a:ext>
                </a:extLst>
              </a:tr>
            </a:tbl>
          </a:graphicData>
        </a:graphic>
      </p:graphicFrame>
    </p:spTree>
    <p:extLst>
      <p:ext uri="{BB962C8B-B14F-4D97-AF65-F5344CB8AC3E}">
        <p14:creationId xmlns:p14="http://schemas.microsoft.com/office/powerpoint/2010/main" val="135943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8304" y="617264"/>
            <a:ext cx="4575391" cy="833628"/>
          </a:xfrm>
        </p:spPr>
        <p:txBody>
          <a:bodyPr/>
          <a:lstStyle/>
          <a:p>
            <a:pPr algn="ctr"/>
            <a:r>
              <a:rPr lang="en-IN" dirty="0"/>
              <a:t>Need	</a:t>
            </a:r>
            <a:endParaRPr lang="en-US" dirty="0"/>
          </a:p>
        </p:txBody>
      </p:sp>
      <p:sp>
        <p:nvSpPr>
          <p:cNvPr id="3" name="Content Placeholder 2"/>
          <p:cNvSpPr>
            <a:spLocks noGrp="1"/>
          </p:cNvSpPr>
          <p:nvPr>
            <p:ph idx="1"/>
          </p:nvPr>
        </p:nvSpPr>
        <p:spPr>
          <a:xfrm>
            <a:off x="1606216" y="2874996"/>
            <a:ext cx="8979568" cy="1108007"/>
          </a:xfrm>
        </p:spPr>
        <p:txBody>
          <a:bodyPr>
            <a:normAutofit/>
          </a:bodyPr>
          <a:lstStyle/>
          <a:p>
            <a:pPr marL="0" indent="0">
              <a:buNone/>
            </a:pPr>
            <a:r>
              <a:rPr lang="en-IN"/>
              <a:t>51</a:t>
            </a:r>
            <a:r>
              <a:rPr lang="en-IN" dirty="0"/>
              <a:t>% of people with SCI </a:t>
            </a:r>
            <a:r>
              <a:rPr lang="en-IN"/>
              <a:t>identified walking as </a:t>
            </a:r>
            <a:r>
              <a:rPr lang="en-IN" dirty="0"/>
              <a:t>first choice for a technology </a:t>
            </a:r>
            <a:r>
              <a:rPr lang="en-IN"/>
              <a:t>application [1]</a:t>
            </a:r>
          </a:p>
          <a:p>
            <a:endParaRPr lang="en-IN"/>
          </a:p>
          <a:p>
            <a:endParaRPr lang="en-US" dirty="0"/>
          </a:p>
          <a:p>
            <a:endParaRPr lang="en-US" dirty="0"/>
          </a:p>
        </p:txBody>
      </p:sp>
      <p:sp>
        <p:nvSpPr>
          <p:cNvPr id="4" name="Footer Placeholder 3"/>
          <p:cNvSpPr>
            <a:spLocks noGrp="1"/>
          </p:cNvSpPr>
          <p:nvPr>
            <p:ph type="ftr" sz="quarter" idx="11"/>
          </p:nvPr>
        </p:nvSpPr>
        <p:spPr>
          <a:xfrm>
            <a:off x="2231135" y="5997583"/>
            <a:ext cx="8177643" cy="586097"/>
          </a:xfrm>
        </p:spPr>
        <p:txBody>
          <a:bodyPr/>
          <a:lstStyle/>
          <a:p>
            <a:r>
              <a:rPr lang="en-US">
                <a:solidFill>
                  <a:schemeClr val="tx1"/>
                </a:solidFill>
                <a:latin typeface="Cambria" panose="02040503050406030204" pitchFamily="18" charset="0"/>
                <a:cs typeface="Calibri" panose="020F0502020204030204" pitchFamily="34" charset="0"/>
              </a:rPr>
              <a:t> [1] Brown-Triolo</a:t>
            </a:r>
            <a:r>
              <a:rPr lang="en-US" dirty="0">
                <a:solidFill>
                  <a:schemeClr val="tx1"/>
                </a:solidFill>
                <a:latin typeface="Cambria" panose="02040503050406030204" pitchFamily="18" charset="0"/>
                <a:cs typeface="Calibri" panose="020F0502020204030204" pitchFamily="34" charset="0"/>
              </a:rPr>
              <a:t>, “Consumer perspectives on mobility: implications for </a:t>
            </a:r>
            <a:r>
              <a:rPr lang="en-US" dirty="0" err="1">
                <a:solidFill>
                  <a:schemeClr val="tx1"/>
                </a:solidFill>
                <a:latin typeface="Cambria" panose="02040503050406030204" pitchFamily="18" charset="0"/>
                <a:cs typeface="Calibri" panose="020F0502020204030204" pitchFamily="34" charset="0"/>
              </a:rPr>
              <a:t>neuroprosthesis</a:t>
            </a:r>
            <a:r>
              <a:rPr lang="en-US" dirty="0">
                <a:solidFill>
                  <a:schemeClr val="tx1"/>
                </a:solidFill>
                <a:latin typeface="Cambria" panose="02040503050406030204" pitchFamily="18" charset="0"/>
                <a:cs typeface="Calibri" panose="020F0502020204030204" pitchFamily="34" charset="0"/>
              </a:rPr>
              <a:t> design,” J </a:t>
            </a:r>
            <a:r>
              <a:rPr lang="en-US" dirty="0" err="1">
                <a:solidFill>
                  <a:schemeClr val="tx1"/>
                </a:solidFill>
                <a:latin typeface="Cambria" panose="02040503050406030204" pitchFamily="18" charset="0"/>
                <a:cs typeface="Calibri" panose="020F0502020204030204" pitchFamily="34" charset="0"/>
              </a:rPr>
              <a:t>Rehabil</a:t>
            </a:r>
            <a:r>
              <a:rPr lang="en-US" dirty="0">
                <a:solidFill>
                  <a:schemeClr val="tx1"/>
                </a:solidFill>
                <a:latin typeface="Cambria" panose="02040503050406030204" pitchFamily="18" charset="0"/>
                <a:cs typeface="Calibri" panose="020F0502020204030204" pitchFamily="34" charset="0"/>
              </a:rPr>
              <a:t> Res, 2002</a:t>
            </a:r>
          </a:p>
        </p:txBody>
      </p:sp>
      <p:sp>
        <p:nvSpPr>
          <p:cNvPr id="5" name="Slide Number Placeholder 4"/>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2046733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63982"/>
            <a:ext cx="7729728" cy="839170"/>
          </a:xfrm>
        </p:spPr>
        <p:txBody>
          <a:bodyPr/>
          <a:lstStyle/>
          <a:p>
            <a:r>
              <a:rPr lang="en-IN"/>
              <a:t>Conclusions</a:t>
            </a:r>
            <a:endParaRPr lang="en-US" dirty="0"/>
          </a:p>
        </p:txBody>
      </p:sp>
      <p:sp>
        <p:nvSpPr>
          <p:cNvPr id="3" name="Content Placeholder 2"/>
          <p:cNvSpPr>
            <a:spLocks noGrp="1"/>
          </p:cNvSpPr>
          <p:nvPr>
            <p:ph idx="1"/>
          </p:nvPr>
        </p:nvSpPr>
        <p:spPr>
          <a:xfrm>
            <a:off x="838200" y="1903412"/>
            <a:ext cx="10515600" cy="4351338"/>
          </a:xfrm>
        </p:spPr>
        <p:txBody>
          <a:bodyPr>
            <a:normAutofit fontScale="92500" lnSpcReduction="20000"/>
          </a:bodyPr>
          <a:lstStyle/>
          <a:p>
            <a:r>
              <a:rPr lang="en-US"/>
              <a:t>The FES-ESO met most design requirements</a:t>
            </a:r>
          </a:p>
          <a:p>
            <a:pPr marL="0" indent="0">
              <a:buNone/>
            </a:pPr>
            <a:endParaRPr lang="en-US"/>
          </a:p>
          <a:p>
            <a:r>
              <a:rPr lang="en-US"/>
              <a:t>Testing using a non-impaired individual demonstrated that the energy transfer component of the device worked</a:t>
            </a:r>
          </a:p>
          <a:p>
            <a:endParaRPr lang="en-US"/>
          </a:p>
          <a:p>
            <a:r>
              <a:rPr lang="en-US"/>
              <a:t>Volunteer’s quadriceps could provide the required torque to store energy in the gas springs</a:t>
            </a:r>
          </a:p>
          <a:p>
            <a:pPr marL="0" indent="0">
              <a:buNone/>
            </a:pPr>
            <a:endParaRPr lang="en-IN" dirty="0"/>
          </a:p>
          <a:p>
            <a:r>
              <a:rPr lang="en-US"/>
              <a:t>There is relative movement between the volunteer’s body and the structure of the exoskeleton</a:t>
            </a:r>
          </a:p>
          <a:p>
            <a:endParaRPr lang="en-US"/>
          </a:p>
          <a:p>
            <a:r>
              <a:rPr lang="en-US"/>
              <a:t>Wrap spring brakes locked the joints but slipped by a few degrees after each load-unload cycle</a:t>
            </a:r>
          </a:p>
          <a:p>
            <a:endParaRPr lang="en-IN" dirty="0"/>
          </a:p>
          <a:p>
            <a:endParaRPr lang="en-IN" dirty="0"/>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40</a:t>
            </a:fld>
            <a:endParaRPr lang="en-US" dirty="0"/>
          </a:p>
        </p:txBody>
      </p:sp>
    </p:spTree>
    <p:extLst>
      <p:ext uri="{BB962C8B-B14F-4D97-AF65-F5344CB8AC3E}">
        <p14:creationId xmlns:p14="http://schemas.microsoft.com/office/powerpoint/2010/main" val="392477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94883DC-41AB-40C7-8291-98C33AC38FE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DA266F-91F4-471B-8225-6F8757BE2C29}"/>
              </a:ext>
            </a:extLst>
          </p:cNvPr>
          <p:cNvSpPr>
            <a:spLocks noGrp="1"/>
          </p:cNvSpPr>
          <p:nvPr>
            <p:ph type="sldNum" sz="quarter" idx="12"/>
          </p:nvPr>
        </p:nvSpPr>
        <p:spPr/>
        <p:txBody>
          <a:bodyPr/>
          <a:lstStyle/>
          <a:p>
            <a:fld id="{8A7A6979-0714-4377-B894-6BE4C2D6E202}" type="slidenum">
              <a:rPr lang="en-US" smtClean="0"/>
              <a:pPr/>
              <a:t>41</a:t>
            </a:fld>
            <a:endParaRPr lang="en-US" dirty="0"/>
          </a:p>
        </p:txBody>
      </p:sp>
      <p:pic>
        <p:nvPicPr>
          <p:cNvPr id="7" name="Picture 6">
            <a:extLst>
              <a:ext uri="{FF2B5EF4-FFF2-40B4-BE49-F238E27FC236}">
                <a16:creationId xmlns:a16="http://schemas.microsoft.com/office/drawing/2014/main" id="{CDD096CC-A2D2-46E3-855E-DA08975CC8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1768" y="504474"/>
            <a:ext cx="2648464" cy="5849051"/>
          </a:xfrm>
          <a:prstGeom prst="rect">
            <a:avLst/>
          </a:prstGeom>
          <a:noFill/>
          <a:ln>
            <a:noFill/>
          </a:ln>
        </p:spPr>
      </p:pic>
    </p:spTree>
    <p:extLst>
      <p:ext uri="{BB962C8B-B14F-4D97-AF65-F5344CB8AC3E}">
        <p14:creationId xmlns:p14="http://schemas.microsoft.com/office/powerpoint/2010/main" val="3300715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6751-9E69-4549-A2C9-5E3C4F67E3A1}"/>
              </a:ext>
            </a:extLst>
          </p:cNvPr>
          <p:cNvSpPr>
            <a:spLocks noGrp="1"/>
          </p:cNvSpPr>
          <p:nvPr>
            <p:ph type="title"/>
          </p:nvPr>
        </p:nvSpPr>
        <p:spPr>
          <a:xfrm>
            <a:off x="886645" y="2623876"/>
            <a:ext cx="10515600" cy="1325563"/>
          </a:xfrm>
        </p:spPr>
        <p:txBody>
          <a:bodyPr/>
          <a:lstStyle/>
          <a:p>
            <a:r>
              <a:rPr lang="en-US"/>
              <a:t>Backup slides</a:t>
            </a:r>
          </a:p>
        </p:txBody>
      </p:sp>
      <p:sp>
        <p:nvSpPr>
          <p:cNvPr id="4" name="Footer Placeholder 3">
            <a:extLst>
              <a:ext uri="{FF2B5EF4-FFF2-40B4-BE49-F238E27FC236}">
                <a16:creationId xmlns:a16="http://schemas.microsoft.com/office/drawing/2014/main" id="{E7747234-406C-4267-892B-EAC35A015A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423AE9-04E5-41D4-BCC1-89628C068EAD}"/>
              </a:ext>
            </a:extLst>
          </p:cNvPr>
          <p:cNvSpPr>
            <a:spLocks noGrp="1"/>
          </p:cNvSpPr>
          <p:nvPr>
            <p:ph type="sldNum" sz="quarter" idx="12"/>
          </p:nvPr>
        </p:nvSpPr>
        <p:spPr/>
        <p:txBody>
          <a:bodyPr/>
          <a:lstStyle/>
          <a:p>
            <a:fld id="{8A7A6979-0714-4377-B894-6BE4C2D6E202}" type="slidenum">
              <a:rPr lang="en-US" smtClean="0"/>
              <a:pPr/>
              <a:t>42</a:t>
            </a:fld>
            <a:endParaRPr lang="en-US" dirty="0"/>
          </a:p>
        </p:txBody>
      </p:sp>
    </p:spTree>
    <p:extLst>
      <p:ext uri="{BB962C8B-B14F-4D97-AF65-F5344CB8AC3E}">
        <p14:creationId xmlns:p14="http://schemas.microsoft.com/office/powerpoint/2010/main" val="580505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1317C-7382-4962-98B1-D0A6D0ADEC61}"/>
              </a:ext>
            </a:extLst>
          </p:cNvPr>
          <p:cNvSpPr>
            <a:spLocks noGrp="1"/>
          </p:cNvSpPr>
          <p:nvPr>
            <p:ph type="title"/>
          </p:nvPr>
        </p:nvSpPr>
        <p:spPr/>
        <p:txBody>
          <a:bodyPr/>
          <a:lstStyle/>
          <a:p>
            <a:r>
              <a:rPr lang="en-US"/>
              <a:t>Prescribed angles during each phase of gait</a:t>
            </a:r>
          </a:p>
        </p:txBody>
      </p:sp>
      <p:sp>
        <p:nvSpPr>
          <p:cNvPr id="4" name="Footer Placeholder 3">
            <a:extLst>
              <a:ext uri="{FF2B5EF4-FFF2-40B4-BE49-F238E27FC236}">
                <a16:creationId xmlns:a16="http://schemas.microsoft.com/office/drawing/2014/main" id="{3076DA18-6BCD-49FC-BCDF-CD237104035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79C00F-0992-4767-A595-8F7CCA27EF92}"/>
              </a:ext>
            </a:extLst>
          </p:cNvPr>
          <p:cNvSpPr>
            <a:spLocks noGrp="1"/>
          </p:cNvSpPr>
          <p:nvPr>
            <p:ph type="sldNum" sz="quarter" idx="12"/>
          </p:nvPr>
        </p:nvSpPr>
        <p:spPr/>
        <p:txBody>
          <a:bodyPr/>
          <a:lstStyle/>
          <a:p>
            <a:fld id="{8A7A6979-0714-4377-B894-6BE4C2D6E202}" type="slidenum">
              <a:rPr lang="en-US" smtClean="0"/>
              <a:pPr/>
              <a:t>43</a:t>
            </a:fld>
            <a:endParaRPr lang="en-US" dirty="0"/>
          </a:p>
        </p:txBody>
      </p:sp>
      <p:pic>
        <p:nvPicPr>
          <p:cNvPr id="6" name="Content Placeholder 5" descr="Prescribed angles">
            <a:extLst>
              <a:ext uri="{FF2B5EF4-FFF2-40B4-BE49-F238E27FC236}">
                <a16:creationId xmlns:a16="http://schemas.microsoft.com/office/drawing/2014/main" id="{CBE08D11-1E2C-459E-8DD3-F577D668108D}"/>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2" r="-2180"/>
          <a:stretch/>
        </p:blipFill>
        <p:spPr bwMode="auto">
          <a:xfrm>
            <a:off x="1910293" y="2239242"/>
            <a:ext cx="8553834" cy="3374774"/>
          </a:xfrm>
          <a:prstGeom prst="rect">
            <a:avLst/>
          </a:prstGeom>
          <a:noFill/>
          <a:ln>
            <a:noFill/>
          </a:ln>
        </p:spPr>
      </p:pic>
    </p:spTree>
    <p:extLst>
      <p:ext uri="{BB962C8B-B14F-4D97-AF65-F5344CB8AC3E}">
        <p14:creationId xmlns:p14="http://schemas.microsoft.com/office/powerpoint/2010/main" val="3558150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3A07-292E-4F01-8057-88CB95EDD0DE}"/>
              </a:ext>
            </a:extLst>
          </p:cNvPr>
          <p:cNvSpPr>
            <a:spLocks noGrp="1"/>
          </p:cNvSpPr>
          <p:nvPr>
            <p:ph type="title"/>
          </p:nvPr>
        </p:nvSpPr>
        <p:spPr>
          <a:xfrm>
            <a:off x="838200" y="219075"/>
            <a:ext cx="10515600" cy="974725"/>
          </a:xfrm>
        </p:spPr>
        <p:txBody>
          <a:bodyPr/>
          <a:lstStyle/>
          <a:p>
            <a:r>
              <a:rPr lang="en-US"/>
              <a:t>Recommendation</a:t>
            </a:r>
          </a:p>
        </p:txBody>
      </p:sp>
      <p:sp>
        <p:nvSpPr>
          <p:cNvPr id="3" name="Content Placeholder 2">
            <a:extLst>
              <a:ext uri="{FF2B5EF4-FFF2-40B4-BE49-F238E27FC236}">
                <a16:creationId xmlns:a16="http://schemas.microsoft.com/office/drawing/2014/main" id="{97D39BD6-DCD2-4A7C-B76B-898E7B5E2823}"/>
              </a:ext>
            </a:extLst>
          </p:cNvPr>
          <p:cNvSpPr>
            <a:spLocks noGrp="1"/>
          </p:cNvSpPr>
          <p:nvPr>
            <p:ph idx="1"/>
          </p:nvPr>
        </p:nvSpPr>
        <p:spPr>
          <a:xfrm>
            <a:off x="838200" y="2049462"/>
            <a:ext cx="10515600" cy="2759075"/>
          </a:xfrm>
        </p:spPr>
        <p:txBody>
          <a:bodyPr/>
          <a:lstStyle/>
          <a:p>
            <a:r>
              <a:rPr lang="en-US"/>
              <a:t>Use a non-backdrivable motor at the hip and a gas spring at the knee</a:t>
            </a:r>
          </a:p>
          <a:p>
            <a:pPr marL="0" indent="0">
              <a:buNone/>
            </a:pPr>
            <a:endParaRPr lang="en-US"/>
          </a:p>
          <a:p>
            <a:r>
              <a:rPr lang="en-US"/>
              <a:t>Replace rotational hard stops with actuated hard stops</a:t>
            </a:r>
          </a:p>
          <a:p>
            <a:endParaRPr lang="en-US"/>
          </a:p>
          <a:p>
            <a:r>
              <a:rPr lang="en-US"/>
              <a:t>A ratchet brake at the knee</a:t>
            </a:r>
          </a:p>
        </p:txBody>
      </p:sp>
      <p:sp>
        <p:nvSpPr>
          <p:cNvPr id="4" name="Footer Placeholder 3">
            <a:extLst>
              <a:ext uri="{FF2B5EF4-FFF2-40B4-BE49-F238E27FC236}">
                <a16:creationId xmlns:a16="http://schemas.microsoft.com/office/drawing/2014/main" id="{40ADCC42-8009-4762-AC4C-61C65355437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773DDC5-4742-470E-BAF7-F7F58B6FDAEF}"/>
              </a:ext>
            </a:extLst>
          </p:cNvPr>
          <p:cNvSpPr>
            <a:spLocks noGrp="1"/>
          </p:cNvSpPr>
          <p:nvPr>
            <p:ph type="sldNum" sz="quarter" idx="12"/>
          </p:nvPr>
        </p:nvSpPr>
        <p:spPr/>
        <p:txBody>
          <a:bodyPr/>
          <a:lstStyle/>
          <a:p>
            <a:fld id="{8A7A6979-0714-4377-B894-6BE4C2D6E202}" type="slidenum">
              <a:rPr lang="en-US" smtClean="0"/>
              <a:pPr/>
              <a:t>44</a:t>
            </a:fld>
            <a:endParaRPr lang="en-US" dirty="0"/>
          </a:p>
        </p:txBody>
      </p:sp>
    </p:spTree>
    <p:extLst>
      <p:ext uri="{BB962C8B-B14F-4D97-AF65-F5344CB8AC3E}">
        <p14:creationId xmlns:p14="http://schemas.microsoft.com/office/powerpoint/2010/main" val="2850175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77" y="321473"/>
            <a:ext cx="11279439" cy="839170"/>
          </a:xfrm>
        </p:spPr>
        <p:txBody>
          <a:bodyPr>
            <a:normAutofit/>
          </a:bodyPr>
          <a:lstStyle/>
          <a:p>
            <a:r>
              <a:rPr lang="en-IN" dirty="0"/>
              <a:t>Exponential dependence on frictional coefficient</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45</a:t>
            </a:fld>
            <a:endParaRPr lang="en-US" dirty="0"/>
          </a:p>
        </p:txBody>
      </p:sp>
      <p:grpSp>
        <p:nvGrpSpPr>
          <p:cNvPr id="12" name="Group 11">
            <a:extLst>
              <a:ext uri="{FF2B5EF4-FFF2-40B4-BE49-F238E27FC236}">
                <a16:creationId xmlns:a16="http://schemas.microsoft.com/office/drawing/2014/main" id="{F6CDA60E-1B68-4CE5-9044-DA6C07479618}"/>
              </a:ext>
            </a:extLst>
          </p:cNvPr>
          <p:cNvGrpSpPr/>
          <p:nvPr/>
        </p:nvGrpSpPr>
        <p:grpSpPr>
          <a:xfrm>
            <a:off x="3693058" y="1369723"/>
            <a:ext cx="4917542" cy="1484116"/>
            <a:chOff x="3693058" y="1846557"/>
            <a:chExt cx="4917542" cy="1484116"/>
          </a:xfrm>
        </p:grpSpPr>
        <mc:AlternateContent xmlns:mc="http://schemas.openxmlformats.org/markup-compatibility/2006" xmlns:a14="http://schemas.microsoft.com/office/drawing/2010/main">
          <mc:Choice Requires="a14">
            <p:sp>
              <p:nvSpPr>
                <p:cNvPr id="6" name="TextBox 5"/>
                <p:cNvSpPr txBox="1"/>
                <p:nvPr/>
              </p:nvSpPr>
              <p:spPr>
                <a:xfrm>
                  <a:off x="3693058" y="2458831"/>
                  <a:ext cx="4917542" cy="8718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𝑇</m:t>
                            </m:r>
                          </m:e>
                          <m:sub>
                            <m:r>
                              <a:rPr lang="en-US" sz="2400" b="0" i="1" smtClean="0">
                                <a:latin typeface="Cambria Math"/>
                              </a:rPr>
                              <m:t>𝑔</m:t>
                            </m:r>
                          </m:sub>
                        </m:sSub>
                        <m:r>
                          <a:rPr lang="en-US" sz="2400" b="0" i="1" smtClean="0">
                            <a:latin typeface="Cambria Math"/>
                          </a:rPr>
                          <m:t>=</m:t>
                        </m:r>
                        <m:r>
                          <a:rPr lang="en-US" sz="2400" b="0" i="1" smtClean="0">
                            <a:latin typeface="Cambria Math"/>
                          </a:rPr>
                          <m:t>𝐸𝐼𝑅</m:t>
                        </m:r>
                        <m:r>
                          <a:rPr lang="en-US" sz="2400" b="0" i="1" smtClean="0">
                            <a:latin typeface="Cambria Math"/>
                          </a:rPr>
                          <m:t>∗</m:t>
                        </m:r>
                        <m:f>
                          <m:fPr>
                            <m:ctrlPr>
                              <a:rPr lang="en-US" sz="2400" b="0" i="1" smtClean="0">
                                <a:latin typeface="Cambria Math" panose="02040503050406030204" pitchFamily="18" charset="0"/>
                              </a:rPr>
                            </m:ctrlPr>
                          </m:fPr>
                          <m:num>
                            <m:d>
                              <m:dPr>
                                <m:ctrlPr>
                                  <a:rPr lang="en-US" sz="2400" b="0" i="1" smtClean="0">
                                    <a:latin typeface="Cambria Math" panose="02040503050406030204" pitchFamily="18" charset="0"/>
                                  </a:rPr>
                                </m:ctrlPr>
                              </m:dPr>
                              <m:e>
                                <m:r>
                                  <a:rPr lang="en-US" sz="2400" b="0" i="1" smtClean="0">
                                    <a:latin typeface="Cambria Math"/>
                                  </a:rPr>
                                  <m:t>𝑟</m:t>
                                </m:r>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𝑟</m:t>
                                    </m:r>
                                  </m:e>
                                  <m:sub>
                                    <m:r>
                                      <a:rPr lang="en-US" sz="2400" b="0" i="1" smtClean="0">
                                        <a:latin typeface="Cambria Math"/>
                                      </a:rPr>
                                      <m:t>0</m:t>
                                    </m:r>
                                  </m:sub>
                                </m:sSub>
                              </m:e>
                            </m:d>
                          </m:num>
                          <m:den>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𝑟</m:t>
                                    </m:r>
                                  </m:e>
                                  <m:sub>
                                    <m:r>
                                      <a:rPr lang="en-US" sz="2400" b="0" i="1" smtClean="0">
                                        <a:latin typeface="Cambria Math"/>
                                      </a:rPr>
                                      <m:t>0</m:t>
                                    </m:r>
                                  </m:sub>
                                </m:sSub>
                                <m:r>
                                  <a:rPr lang="en-US" sz="2400" b="0" i="1" smtClean="0">
                                    <a:latin typeface="Cambria Math"/>
                                  </a:rPr>
                                  <m:t>∗</m:t>
                                </m:r>
                                <m:sSup>
                                  <m:sSupPr>
                                    <m:ctrlPr>
                                      <a:rPr lang="en-US" sz="2400" b="0" i="1" smtClean="0">
                                        <a:latin typeface="Cambria Math" panose="02040503050406030204" pitchFamily="18" charset="0"/>
                                      </a:rPr>
                                    </m:ctrlPr>
                                  </m:sSupPr>
                                  <m:e>
                                    <m:r>
                                      <a:rPr lang="en-US" sz="2400" b="0" i="1" smtClean="0">
                                        <a:latin typeface="Cambria Math"/>
                                      </a:rPr>
                                      <m:t>𝑟</m:t>
                                    </m:r>
                                  </m:e>
                                  <m:sup>
                                    <m:r>
                                      <a:rPr lang="en-US" sz="2400" b="0" i="1" smtClean="0">
                                        <a:latin typeface="Cambria Math"/>
                                      </a:rPr>
                                      <m:t>2</m:t>
                                    </m:r>
                                  </m:sup>
                                </m:sSup>
                              </m:e>
                            </m:d>
                          </m:den>
                        </m:f>
                        <m:r>
                          <a:rPr lang="en-US" sz="2400" b="0" i="1" smtClean="0">
                            <a:latin typeface="Cambria Math"/>
                          </a:rPr>
                          <m:t>∗(</m:t>
                        </m:r>
                        <m:sSup>
                          <m:sSupPr>
                            <m:ctrlPr>
                              <a:rPr lang="en-US" sz="2400" b="0" i="1" smtClean="0">
                                <a:latin typeface="Cambria Math" panose="02040503050406030204" pitchFamily="18" charset="0"/>
                              </a:rPr>
                            </m:ctrlPr>
                          </m:sSupPr>
                          <m:e>
                            <m:r>
                              <a:rPr lang="en-US" sz="2400" b="0" i="1" smtClean="0">
                                <a:latin typeface="Cambria Math"/>
                              </a:rPr>
                              <m:t>𝑒</m:t>
                            </m:r>
                          </m:e>
                          <m:sup>
                            <m:r>
                              <a:rPr lang="en-US" sz="2400" b="0" i="1" smtClean="0">
                                <a:latin typeface="Cambria Math"/>
                              </a:rPr>
                              <m:t>2</m:t>
                            </m:r>
                            <m:r>
                              <a:rPr lang="en-US" sz="2400" b="0" i="1" smtClean="0">
                                <a:latin typeface="Cambria Math"/>
                                <a:ea typeface="Cambria Math"/>
                              </a:rPr>
                              <m:t>𝜋</m:t>
                            </m:r>
                            <m:r>
                              <a:rPr lang="en-US" sz="2400" b="0" i="1" smtClean="0">
                                <a:latin typeface="Cambria Math"/>
                                <a:ea typeface="Cambria Math"/>
                              </a:rPr>
                              <m:t>𝑁</m:t>
                            </m:r>
                            <m:r>
                              <a:rPr lang="en-US" sz="2400" b="0" i="1" smtClean="0">
                                <a:latin typeface="Cambria Math"/>
                                <a:ea typeface="Cambria Math"/>
                              </a:rPr>
                              <m:t>𝜇</m:t>
                            </m:r>
                          </m:sup>
                        </m:sSup>
                        <m:r>
                          <a:rPr lang="en-US" sz="2400" b="0" i="1" smtClean="0">
                            <a:latin typeface="Cambria Math"/>
                          </a:rPr>
                          <m:t> −1)</m:t>
                        </m:r>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3693058" y="2458831"/>
                  <a:ext cx="4917542" cy="871842"/>
                </a:xfrm>
                <a:prstGeom prst="rect">
                  <a:avLst/>
                </a:prstGeom>
                <a:blipFill>
                  <a:blip r:embed="rId3"/>
                  <a:stretch>
                    <a:fillRect/>
                  </a:stretch>
                </a:blipFill>
              </p:spPr>
              <p:txBody>
                <a:bodyPr/>
                <a:lstStyle/>
                <a:p>
                  <a:r>
                    <a:rPr lang="en-US">
                      <a:noFill/>
                    </a:rPr>
                    <a:t> </a:t>
                  </a:r>
                </a:p>
              </p:txBody>
            </p:sp>
          </mc:Fallback>
        </mc:AlternateContent>
        <p:sp>
          <p:nvSpPr>
            <p:cNvPr id="7" name="TextBox 6"/>
            <p:cNvSpPr txBox="1"/>
            <p:nvPr/>
          </p:nvSpPr>
          <p:spPr>
            <a:xfrm>
              <a:off x="4844123" y="1846557"/>
              <a:ext cx="2335319" cy="461665"/>
            </a:xfrm>
            <a:prstGeom prst="rect">
              <a:avLst/>
            </a:prstGeom>
            <a:noFill/>
          </p:spPr>
          <p:txBody>
            <a:bodyPr wrap="none" rtlCol="0">
              <a:spAutoFit/>
            </a:bodyPr>
            <a:lstStyle/>
            <a:p>
              <a:r>
                <a:rPr lang="en-US" sz="2400" u="sng" dirty="0">
                  <a:latin typeface="Cambria" panose="02040503050406030204" pitchFamily="18" charset="0"/>
                  <a:cs typeface="Calibri" panose="020F0502020204030204" pitchFamily="34" charset="0"/>
                </a:rPr>
                <a:t>Gripping Torque</a:t>
              </a:r>
            </a:p>
          </p:txBody>
        </p:sp>
      </p:grpSp>
      <p:cxnSp>
        <p:nvCxnSpPr>
          <p:cNvPr id="11" name="Straight Arrow Connector 10">
            <a:extLst>
              <a:ext uri="{FF2B5EF4-FFF2-40B4-BE49-F238E27FC236}">
                <a16:creationId xmlns:a16="http://schemas.microsoft.com/office/drawing/2014/main" id="{85EBDDEB-5D14-4428-99A4-B5FF3B747719}"/>
              </a:ext>
            </a:extLst>
          </p:cNvPr>
          <p:cNvCxnSpPr>
            <a:cxnSpLocks/>
          </p:cNvCxnSpPr>
          <p:nvPr/>
        </p:nvCxnSpPr>
        <p:spPr>
          <a:xfrm flipH="1">
            <a:off x="7661306" y="1949508"/>
            <a:ext cx="949294" cy="333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7F71C0A-12CC-4645-8D2E-769068043DFD}"/>
              </a:ext>
            </a:extLst>
          </p:cNvPr>
          <p:cNvPicPr>
            <a:picLocks noChangeAspect="1"/>
          </p:cNvPicPr>
          <p:nvPr/>
        </p:nvPicPr>
        <p:blipFill>
          <a:blip r:embed="rId4"/>
          <a:stretch>
            <a:fillRect/>
          </a:stretch>
        </p:blipFill>
        <p:spPr>
          <a:xfrm>
            <a:off x="3408120" y="3071659"/>
            <a:ext cx="5487417" cy="3978033"/>
          </a:xfrm>
          <a:prstGeom prst="rect">
            <a:avLst/>
          </a:prstGeom>
        </p:spPr>
      </p:pic>
      <p:sp>
        <p:nvSpPr>
          <p:cNvPr id="13" name="Title 1">
            <a:extLst>
              <a:ext uri="{FF2B5EF4-FFF2-40B4-BE49-F238E27FC236}">
                <a16:creationId xmlns:a16="http://schemas.microsoft.com/office/drawing/2014/main" id="{6CC4C06B-94FE-4757-980D-D2C90BC6FE02}"/>
              </a:ext>
            </a:extLst>
          </p:cNvPr>
          <p:cNvSpPr txBox="1">
            <a:spLocks/>
          </p:cNvSpPr>
          <p:nvPr/>
        </p:nvSpPr>
        <p:spPr>
          <a:xfrm>
            <a:off x="456280" y="321473"/>
            <a:ext cx="11279439" cy="839170"/>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Calibri" panose="020F0502020204030204" pitchFamily="34" charset="0"/>
              </a:defRPr>
            </a:lvl1pPr>
          </a:lstStyle>
          <a:p>
            <a:r>
              <a:rPr lang="en-IN"/>
              <a:t>Exponential dependence on frictional coefficient</a:t>
            </a:r>
            <a:endParaRPr lang="en-US" dirty="0"/>
          </a:p>
        </p:txBody>
      </p:sp>
    </p:spTree>
    <p:extLst>
      <p:ext uri="{BB962C8B-B14F-4D97-AF65-F5344CB8AC3E}">
        <p14:creationId xmlns:p14="http://schemas.microsoft.com/office/powerpoint/2010/main" val="675140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a map&#10;&#10;Description generated with high confidence">
            <a:extLst>
              <a:ext uri="{FF2B5EF4-FFF2-40B4-BE49-F238E27FC236}">
                <a16:creationId xmlns:a16="http://schemas.microsoft.com/office/drawing/2014/main" id="{686AA316-3FD3-4607-BEF8-27749945FB45}"/>
              </a:ext>
            </a:extLst>
          </p:cNvPr>
          <p:cNvPicPr/>
          <p:nvPr/>
        </p:nvPicPr>
        <p:blipFill rotWithShape="1">
          <a:blip r:embed="rId2" cstate="print">
            <a:extLst>
              <a:ext uri="{28A0092B-C50C-407E-A947-70E740481C1C}">
                <a14:useLocalDpi xmlns:a14="http://schemas.microsoft.com/office/drawing/2010/main" val="0"/>
              </a:ext>
            </a:extLst>
          </a:blip>
          <a:srcRect l="8744" r="8196" b="3931"/>
          <a:stretch/>
        </p:blipFill>
        <p:spPr>
          <a:xfrm>
            <a:off x="1458552" y="1301477"/>
            <a:ext cx="9527471" cy="5328182"/>
          </a:xfrm>
          <a:prstGeom prst="rect">
            <a:avLst/>
          </a:prstGeom>
        </p:spPr>
      </p:pic>
      <p:sp>
        <p:nvSpPr>
          <p:cNvPr id="4" name="Footer Placeholder 3">
            <a:extLst>
              <a:ext uri="{FF2B5EF4-FFF2-40B4-BE49-F238E27FC236}">
                <a16:creationId xmlns:a16="http://schemas.microsoft.com/office/drawing/2014/main" id="{A010E913-F35E-414B-8F9C-D95B3EDD2F3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7D7D0D84-33C5-4AE9-B537-E2A972C7B80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A7A6979-0714-4377-B894-6BE4C2D6E202}" type="slidenum">
              <a:rPr lang="en-US" smtClean="0"/>
              <a:pPr>
                <a:spcAft>
                  <a:spcPts val="600"/>
                </a:spcAft>
              </a:pPr>
              <a:t>46</a:t>
            </a:fld>
            <a:endParaRPr lang="en-US"/>
          </a:p>
        </p:txBody>
      </p:sp>
      <p:sp>
        <p:nvSpPr>
          <p:cNvPr id="6" name="Title 1">
            <a:extLst>
              <a:ext uri="{FF2B5EF4-FFF2-40B4-BE49-F238E27FC236}">
                <a16:creationId xmlns:a16="http://schemas.microsoft.com/office/drawing/2014/main" id="{9ABC851B-94E6-4260-87B1-F72A073D4D61}"/>
              </a:ext>
            </a:extLst>
          </p:cNvPr>
          <p:cNvSpPr txBox="1">
            <a:spLocks/>
          </p:cNvSpPr>
          <p:nvPr/>
        </p:nvSpPr>
        <p:spPr>
          <a:xfrm>
            <a:off x="456280" y="291710"/>
            <a:ext cx="11279439" cy="118367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Calibri" panose="020F0502020204030204" pitchFamily="34" charset="0"/>
              </a:defRPr>
            </a:lvl1pPr>
          </a:lstStyle>
          <a:p>
            <a:r>
              <a:rPr lang="en-US"/>
              <a:t>30 lbs ETS can compress 30 lbs HS</a:t>
            </a:r>
            <a:endParaRPr lang="en-US" dirty="0"/>
          </a:p>
        </p:txBody>
      </p:sp>
    </p:spTree>
    <p:extLst>
      <p:ext uri="{BB962C8B-B14F-4D97-AF65-F5344CB8AC3E}">
        <p14:creationId xmlns:p14="http://schemas.microsoft.com/office/powerpoint/2010/main" val="3985146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id="{FA5CA9DF-00C6-472E-9A53-1E75620DB8E2}"/>
              </a:ext>
            </a:extLst>
          </p:cNvPr>
          <p:cNvPicPr/>
          <p:nvPr/>
        </p:nvPicPr>
        <p:blipFill rotWithShape="1">
          <a:blip r:embed="rId2" cstate="print">
            <a:extLst>
              <a:ext uri="{28A0092B-C50C-407E-A947-70E740481C1C}">
                <a14:useLocalDpi xmlns:a14="http://schemas.microsoft.com/office/drawing/2010/main" val="0"/>
              </a:ext>
            </a:extLst>
          </a:blip>
          <a:srcRect l="8984" r="8276" b="4829"/>
          <a:stretch/>
        </p:blipFill>
        <p:spPr>
          <a:xfrm>
            <a:off x="1178855" y="1150408"/>
            <a:ext cx="9834290" cy="5571067"/>
          </a:xfrm>
          <a:prstGeom prst="rect">
            <a:avLst/>
          </a:prstGeom>
        </p:spPr>
      </p:pic>
      <p:sp>
        <p:nvSpPr>
          <p:cNvPr id="4" name="Footer Placeholder 3">
            <a:extLst>
              <a:ext uri="{FF2B5EF4-FFF2-40B4-BE49-F238E27FC236}">
                <a16:creationId xmlns:a16="http://schemas.microsoft.com/office/drawing/2014/main" id="{296E30C0-F060-45F8-8FD2-6589FA69BDE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779A9388-E3A4-4DE4-8641-FB80281A4B9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A7A6979-0714-4377-B894-6BE4C2D6E202}" type="slidenum">
              <a:rPr lang="en-US" smtClean="0"/>
              <a:pPr>
                <a:spcAft>
                  <a:spcPts val="600"/>
                </a:spcAft>
              </a:pPr>
              <a:t>47</a:t>
            </a:fld>
            <a:endParaRPr lang="en-US"/>
          </a:p>
        </p:txBody>
      </p:sp>
      <p:sp>
        <p:nvSpPr>
          <p:cNvPr id="7" name="Title 1">
            <a:extLst>
              <a:ext uri="{FF2B5EF4-FFF2-40B4-BE49-F238E27FC236}">
                <a16:creationId xmlns:a16="http://schemas.microsoft.com/office/drawing/2014/main" id="{3AE93182-B980-4E54-88B3-1EEDD3944737}"/>
              </a:ext>
            </a:extLst>
          </p:cNvPr>
          <p:cNvSpPr txBox="1">
            <a:spLocks/>
          </p:cNvSpPr>
          <p:nvPr/>
        </p:nvSpPr>
        <p:spPr>
          <a:xfrm>
            <a:off x="456280" y="291710"/>
            <a:ext cx="11279439" cy="1183672"/>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Calibri" panose="020F0502020204030204" pitchFamily="34" charset="0"/>
              </a:defRPr>
            </a:lvl1pPr>
          </a:lstStyle>
          <a:p>
            <a:r>
              <a:rPr lang="en-US"/>
              <a:t>HS of 30 lbs can flex the hip to 10 deg wrt gravity</a:t>
            </a:r>
            <a:endParaRPr lang="en-US" dirty="0"/>
          </a:p>
        </p:txBody>
      </p:sp>
    </p:spTree>
    <p:extLst>
      <p:ext uri="{BB962C8B-B14F-4D97-AF65-F5344CB8AC3E}">
        <p14:creationId xmlns:p14="http://schemas.microsoft.com/office/powerpoint/2010/main" val="3196626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id="{4441129F-0868-4DFD-8EB8-95C7D494C9CF}"/>
              </a:ext>
            </a:extLst>
          </p:cNvPr>
          <p:cNvPicPr/>
          <p:nvPr/>
        </p:nvPicPr>
        <p:blipFill rotWithShape="1">
          <a:blip r:embed="rId2" cstate="print">
            <a:extLst>
              <a:ext uri="{28A0092B-C50C-407E-A947-70E740481C1C}">
                <a14:useLocalDpi xmlns:a14="http://schemas.microsoft.com/office/drawing/2010/main" val="0"/>
              </a:ext>
            </a:extLst>
          </a:blip>
          <a:srcRect l="9385" r="8636" b="3197"/>
          <a:stretch/>
        </p:blipFill>
        <p:spPr>
          <a:xfrm>
            <a:off x="1306213" y="1204447"/>
            <a:ext cx="9579573" cy="5571067"/>
          </a:xfrm>
          <a:prstGeom prst="rect">
            <a:avLst/>
          </a:prstGeom>
        </p:spPr>
      </p:pic>
      <p:sp>
        <p:nvSpPr>
          <p:cNvPr id="4" name="Footer Placeholder 3">
            <a:extLst>
              <a:ext uri="{FF2B5EF4-FFF2-40B4-BE49-F238E27FC236}">
                <a16:creationId xmlns:a16="http://schemas.microsoft.com/office/drawing/2014/main" id="{0873143A-E9FB-4354-A390-22F280CC8FF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
        <p:nvSpPr>
          <p:cNvPr id="5" name="Slide Number Placeholder 4">
            <a:extLst>
              <a:ext uri="{FF2B5EF4-FFF2-40B4-BE49-F238E27FC236}">
                <a16:creationId xmlns:a16="http://schemas.microsoft.com/office/drawing/2014/main" id="{C001B813-3D28-40BC-A9F3-3A1C0F7E007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A7A6979-0714-4377-B894-6BE4C2D6E202}" type="slidenum">
              <a:rPr lang="en-US" smtClean="0"/>
              <a:pPr>
                <a:spcAft>
                  <a:spcPts val="600"/>
                </a:spcAft>
              </a:pPr>
              <a:t>48</a:t>
            </a:fld>
            <a:endParaRPr lang="en-US"/>
          </a:p>
        </p:txBody>
      </p:sp>
      <p:sp>
        <p:nvSpPr>
          <p:cNvPr id="7" name="Title 1">
            <a:extLst>
              <a:ext uri="{FF2B5EF4-FFF2-40B4-BE49-F238E27FC236}">
                <a16:creationId xmlns:a16="http://schemas.microsoft.com/office/drawing/2014/main" id="{5EF4EDB3-DB1B-424F-930A-769E1AF310A1}"/>
              </a:ext>
            </a:extLst>
          </p:cNvPr>
          <p:cNvSpPr txBox="1">
            <a:spLocks/>
          </p:cNvSpPr>
          <p:nvPr/>
        </p:nvSpPr>
        <p:spPr>
          <a:xfrm>
            <a:off x="456280" y="291710"/>
            <a:ext cx="11279439" cy="1183672"/>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Calibri" panose="020F0502020204030204" pitchFamily="34" charset="0"/>
              </a:defRPr>
            </a:lvl1pPr>
          </a:lstStyle>
          <a:p>
            <a:r>
              <a:rPr lang="en-US"/>
              <a:t>15 lbs KS, 30 lbs HS and ETS combination needs 23 Nm of FES torque </a:t>
            </a:r>
            <a:endParaRPr lang="en-US" dirty="0"/>
          </a:p>
        </p:txBody>
      </p:sp>
    </p:spTree>
    <p:extLst>
      <p:ext uri="{BB962C8B-B14F-4D97-AF65-F5344CB8AC3E}">
        <p14:creationId xmlns:p14="http://schemas.microsoft.com/office/powerpoint/2010/main" val="3267026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83F3FDD-F24B-4B0F-82DA-2B30B541F0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F59071-4C50-4F99-B999-7D09D2BA1246}"/>
              </a:ext>
            </a:extLst>
          </p:cNvPr>
          <p:cNvSpPr>
            <a:spLocks noGrp="1"/>
          </p:cNvSpPr>
          <p:nvPr>
            <p:ph type="sldNum" sz="quarter" idx="12"/>
          </p:nvPr>
        </p:nvSpPr>
        <p:spPr/>
        <p:txBody>
          <a:bodyPr/>
          <a:lstStyle/>
          <a:p>
            <a:fld id="{8A7A6979-0714-4377-B894-6BE4C2D6E202}" type="slidenum">
              <a:rPr lang="en-US" smtClean="0"/>
              <a:pPr/>
              <a:t>49</a:t>
            </a:fld>
            <a:endParaRPr lang="en-US" dirty="0"/>
          </a:p>
        </p:txBody>
      </p:sp>
      <p:pic>
        <p:nvPicPr>
          <p:cNvPr id="6" name="Picture 5">
            <a:extLst>
              <a:ext uri="{FF2B5EF4-FFF2-40B4-BE49-F238E27FC236}">
                <a16:creationId xmlns:a16="http://schemas.microsoft.com/office/drawing/2014/main" id="{CADEDDBD-44B7-4C0E-A2A7-042BCB647135}"/>
              </a:ext>
            </a:extLst>
          </p:cNvPr>
          <p:cNvPicPr>
            <a:picLocks noChangeAspect="1"/>
          </p:cNvPicPr>
          <p:nvPr/>
        </p:nvPicPr>
        <p:blipFill>
          <a:blip r:embed="rId2"/>
          <a:stretch>
            <a:fillRect/>
          </a:stretch>
        </p:blipFill>
        <p:spPr>
          <a:xfrm>
            <a:off x="165099" y="1447797"/>
            <a:ext cx="5553529" cy="4165147"/>
          </a:xfrm>
          <a:prstGeom prst="rect">
            <a:avLst/>
          </a:prstGeom>
        </p:spPr>
      </p:pic>
      <p:pic>
        <p:nvPicPr>
          <p:cNvPr id="8" name="Picture 7" descr="A person posing for the camera&#10;&#10;Description generated with very high confidence">
            <a:extLst>
              <a:ext uri="{FF2B5EF4-FFF2-40B4-BE49-F238E27FC236}">
                <a16:creationId xmlns:a16="http://schemas.microsoft.com/office/drawing/2014/main" id="{064AE60A-E4A5-4AAE-A437-E285BA590343}"/>
              </a:ext>
            </a:extLst>
          </p:cNvPr>
          <p:cNvPicPr>
            <a:picLocks noChangeAspect="1"/>
          </p:cNvPicPr>
          <p:nvPr/>
        </p:nvPicPr>
        <p:blipFill>
          <a:blip r:embed="rId3"/>
          <a:stretch>
            <a:fillRect/>
          </a:stretch>
        </p:blipFill>
        <p:spPr>
          <a:xfrm>
            <a:off x="6096000" y="1447797"/>
            <a:ext cx="5553529" cy="4165147"/>
          </a:xfrm>
          <a:prstGeom prst="rect">
            <a:avLst/>
          </a:prstGeom>
        </p:spPr>
      </p:pic>
      <p:sp>
        <p:nvSpPr>
          <p:cNvPr id="9" name="Title 1">
            <a:extLst>
              <a:ext uri="{FF2B5EF4-FFF2-40B4-BE49-F238E27FC236}">
                <a16:creationId xmlns:a16="http://schemas.microsoft.com/office/drawing/2014/main" id="{05D6AFE4-54F9-45B5-B8DC-371CC6343FAE}"/>
              </a:ext>
            </a:extLst>
          </p:cNvPr>
          <p:cNvSpPr>
            <a:spLocks noGrp="1"/>
          </p:cNvSpPr>
          <p:nvPr>
            <p:ph type="title"/>
          </p:nvPr>
        </p:nvSpPr>
        <p:spPr>
          <a:xfrm>
            <a:off x="838200" y="136525"/>
            <a:ext cx="10515600" cy="1325563"/>
          </a:xfrm>
        </p:spPr>
        <p:txBody>
          <a:bodyPr/>
          <a:lstStyle/>
          <a:p>
            <a:r>
              <a:rPr lang="en-US" dirty="0"/>
              <a:t>Fitting Session</a:t>
            </a:r>
          </a:p>
        </p:txBody>
      </p:sp>
    </p:spTree>
    <p:extLst>
      <p:ext uri="{BB962C8B-B14F-4D97-AF65-F5344CB8AC3E}">
        <p14:creationId xmlns:p14="http://schemas.microsoft.com/office/powerpoint/2010/main" val="174652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5268-E66B-4A12-B223-08488F311935}"/>
              </a:ext>
            </a:extLst>
          </p:cNvPr>
          <p:cNvSpPr>
            <a:spLocks noGrp="1"/>
          </p:cNvSpPr>
          <p:nvPr>
            <p:ph type="title"/>
          </p:nvPr>
        </p:nvSpPr>
        <p:spPr>
          <a:xfrm>
            <a:off x="1120593" y="-177800"/>
            <a:ext cx="10515600" cy="1325563"/>
          </a:xfrm>
        </p:spPr>
        <p:txBody>
          <a:bodyPr/>
          <a:lstStyle/>
          <a:p>
            <a:r>
              <a:rPr lang="en-US" dirty="0"/>
              <a:t>Non-motorized approach</a:t>
            </a:r>
          </a:p>
        </p:txBody>
      </p:sp>
      <p:sp>
        <p:nvSpPr>
          <p:cNvPr id="5" name="Slide Number Placeholder 4">
            <a:extLst>
              <a:ext uri="{FF2B5EF4-FFF2-40B4-BE49-F238E27FC236}">
                <a16:creationId xmlns:a16="http://schemas.microsoft.com/office/drawing/2014/main" id="{7D4008B2-5794-42AB-A307-E8B8F5BD077E}"/>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
        <p:nvSpPr>
          <p:cNvPr id="8" name="TextBox 7">
            <a:extLst>
              <a:ext uri="{FF2B5EF4-FFF2-40B4-BE49-F238E27FC236}">
                <a16:creationId xmlns:a16="http://schemas.microsoft.com/office/drawing/2014/main" id="{D61A6E96-F164-4E43-BA58-0A4184660621}"/>
              </a:ext>
            </a:extLst>
          </p:cNvPr>
          <p:cNvSpPr txBox="1"/>
          <p:nvPr/>
        </p:nvSpPr>
        <p:spPr>
          <a:xfrm>
            <a:off x="438655" y="993719"/>
            <a:ext cx="2725049" cy="830997"/>
          </a:xfrm>
          <a:prstGeom prst="rect">
            <a:avLst/>
          </a:prstGeom>
          <a:noFill/>
        </p:spPr>
        <p:txBody>
          <a:bodyPr wrap="square" rtlCol="0">
            <a:spAutoFit/>
          </a:bodyPr>
          <a:lstStyle/>
          <a:p>
            <a:r>
              <a:rPr lang="en-US" sz="2400">
                <a:latin typeface="Cambria" panose="02040503050406030204" pitchFamily="18" charset="0"/>
                <a:ea typeface="Cambria" panose="02040503050406030204" pitchFamily="18" charset="0"/>
              </a:rPr>
              <a:t> Muscle stimulation device [1]</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360CE05-2339-4602-B607-EFD43703A56B}"/>
              </a:ext>
            </a:extLst>
          </p:cNvPr>
          <p:cNvSpPr txBox="1"/>
          <p:nvPr/>
        </p:nvSpPr>
        <p:spPr>
          <a:xfrm>
            <a:off x="7366638" y="993718"/>
            <a:ext cx="3029314" cy="461665"/>
          </a:xfrm>
          <a:prstGeom prst="rect">
            <a:avLst/>
          </a:prstGeom>
          <a:noFill/>
        </p:spPr>
        <p:txBody>
          <a:bodyPr wrap="square" rtlCol="0">
            <a:spAutoFit/>
          </a:bodyPr>
          <a:lstStyle/>
          <a:p>
            <a:r>
              <a:rPr lang="en-US" sz="2400">
                <a:latin typeface="Cambria" panose="02040503050406030204" pitchFamily="18" charset="0"/>
                <a:ea typeface="Cambria" panose="02040503050406030204" pitchFamily="18" charset="0"/>
              </a:rPr>
              <a:t>Hybrid device [3]</a:t>
            </a:r>
            <a:endParaRPr lang="en-US" sz="24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F94F5D2-E28C-4217-A30A-65B44D8C8043}"/>
              </a:ext>
            </a:extLst>
          </p:cNvPr>
          <p:cNvSpPr txBox="1"/>
          <p:nvPr/>
        </p:nvSpPr>
        <p:spPr>
          <a:xfrm>
            <a:off x="3321846" y="1008818"/>
            <a:ext cx="3230345" cy="461665"/>
          </a:xfrm>
          <a:prstGeom prst="rect">
            <a:avLst/>
          </a:prstGeom>
          <a:noFill/>
        </p:spPr>
        <p:txBody>
          <a:bodyPr wrap="square" rtlCol="0">
            <a:spAutoFit/>
          </a:bodyPr>
          <a:lstStyle/>
          <a:p>
            <a:r>
              <a:rPr lang="en-US" sz="2400">
                <a:latin typeface="Cambria" panose="02040503050406030204" pitchFamily="18" charset="0"/>
                <a:ea typeface="Cambria" panose="02040503050406030204" pitchFamily="18" charset="0"/>
              </a:rPr>
              <a:t>Passive orthosis [2]</a:t>
            </a:r>
            <a:endParaRPr lang="en-US" sz="2400" dirty="0">
              <a:latin typeface="Cambria" panose="02040503050406030204" pitchFamily="18" charset="0"/>
              <a:ea typeface="Cambria" panose="02040503050406030204" pitchFamily="18" charset="0"/>
            </a:endParaRPr>
          </a:p>
        </p:txBody>
      </p:sp>
      <p:sp>
        <p:nvSpPr>
          <p:cNvPr id="12" name="Footer Placeholder 3">
            <a:extLst>
              <a:ext uri="{FF2B5EF4-FFF2-40B4-BE49-F238E27FC236}">
                <a16:creationId xmlns:a16="http://schemas.microsoft.com/office/drawing/2014/main" id="{FEA05772-EE61-459A-AACC-486A7926C1D3}"/>
              </a:ext>
            </a:extLst>
          </p:cNvPr>
          <p:cNvSpPr>
            <a:spLocks noGrp="1"/>
          </p:cNvSpPr>
          <p:nvPr>
            <p:ph type="ftr" sz="quarter" idx="11"/>
          </p:nvPr>
        </p:nvSpPr>
        <p:spPr>
          <a:xfrm>
            <a:off x="530945" y="5840874"/>
            <a:ext cx="10870477" cy="1175788"/>
          </a:xfrm>
        </p:spPr>
        <p:txBody>
          <a:bodyPr/>
          <a:lstStyle/>
          <a:p>
            <a:pPr algn="l"/>
            <a:r>
              <a:rPr lang="en-US">
                <a:solidFill>
                  <a:schemeClr val="tx1"/>
                </a:solidFill>
                <a:latin typeface="Cambria" panose="02040503050406030204" pitchFamily="18" charset="0"/>
              </a:rPr>
              <a:t>[1] Parastep </a:t>
            </a:r>
            <a:r>
              <a:rPr lang="en-US" dirty="0">
                <a:solidFill>
                  <a:schemeClr val="tx1"/>
                </a:solidFill>
                <a:latin typeface="Cambria" panose="02040503050406030204" pitchFamily="18" charset="0"/>
              </a:rPr>
              <a:t>by </a:t>
            </a:r>
            <a:r>
              <a:rPr lang="en-US" err="1">
                <a:solidFill>
                  <a:schemeClr val="tx1"/>
                </a:solidFill>
                <a:latin typeface="Cambria" panose="02040503050406030204" pitchFamily="18" charset="0"/>
              </a:rPr>
              <a:t>Sigmedics</a:t>
            </a:r>
            <a:r>
              <a:rPr lang="en-US">
                <a:solidFill>
                  <a:schemeClr val="tx1"/>
                </a:solidFill>
                <a:latin typeface="Cambria" panose="02040503050406030204" pitchFamily="18" charset="0"/>
              </a:rPr>
              <a:t> Incorporated</a:t>
            </a:r>
          </a:p>
          <a:p>
            <a:pPr algn="l"/>
            <a:r>
              <a:rPr lang="en-US">
                <a:solidFill>
                  <a:schemeClr val="tx1"/>
                </a:solidFill>
                <a:latin typeface="Cambria" panose="02040503050406030204" pitchFamily="18" charset="0"/>
              </a:rPr>
              <a:t>[2] Samadian, The influence of orthotic gait training with an isocentric reciprocating gait orthosis on the walking ability of paraplegic patients: a pilot study, 2015</a:t>
            </a:r>
          </a:p>
          <a:p>
            <a:pPr algn="l"/>
            <a:r>
              <a:rPr lang="en-US">
                <a:solidFill>
                  <a:schemeClr val="tx1"/>
                </a:solidFill>
                <a:latin typeface="Cambria" panose="02040503050406030204" pitchFamily="18" charset="0"/>
              </a:rPr>
              <a:t>[3] Chang, A muscle-driven approach to restore stepping with an exoskeleton for individuals with paraplegia, J of Neuro Eng and Rehab, 2017</a:t>
            </a:r>
            <a:endParaRPr lang="en-US" dirty="0">
              <a:solidFill>
                <a:schemeClr val="tx1"/>
              </a:solidFill>
              <a:latin typeface="Cambria" panose="02040503050406030204" pitchFamily="18" charset="0"/>
            </a:endParaRPr>
          </a:p>
        </p:txBody>
      </p:sp>
      <p:pic>
        <p:nvPicPr>
          <p:cNvPr id="4" name="Picture 3">
            <a:extLst>
              <a:ext uri="{FF2B5EF4-FFF2-40B4-BE49-F238E27FC236}">
                <a16:creationId xmlns:a16="http://schemas.microsoft.com/office/drawing/2014/main" id="{5B73F608-2314-4323-BD1B-C65BE8573EA4}"/>
              </a:ext>
            </a:extLst>
          </p:cNvPr>
          <p:cNvPicPr>
            <a:picLocks noChangeAspect="1"/>
          </p:cNvPicPr>
          <p:nvPr/>
        </p:nvPicPr>
        <p:blipFill>
          <a:blip r:embed="rId3"/>
          <a:stretch>
            <a:fillRect/>
          </a:stretch>
        </p:blipFill>
        <p:spPr>
          <a:xfrm>
            <a:off x="5707767" y="2005064"/>
            <a:ext cx="6347057" cy="3388623"/>
          </a:xfrm>
          <a:prstGeom prst="rect">
            <a:avLst/>
          </a:prstGeom>
        </p:spPr>
      </p:pic>
      <p:pic>
        <p:nvPicPr>
          <p:cNvPr id="3" name="Picture 2">
            <a:extLst>
              <a:ext uri="{FF2B5EF4-FFF2-40B4-BE49-F238E27FC236}">
                <a16:creationId xmlns:a16="http://schemas.microsoft.com/office/drawing/2014/main" id="{298A65D8-77D8-4E45-BD96-18FE4FE4DC45}"/>
              </a:ext>
            </a:extLst>
          </p:cNvPr>
          <p:cNvPicPr>
            <a:picLocks noChangeAspect="1"/>
          </p:cNvPicPr>
          <p:nvPr/>
        </p:nvPicPr>
        <p:blipFill>
          <a:blip r:embed="rId4"/>
          <a:stretch>
            <a:fillRect/>
          </a:stretch>
        </p:blipFill>
        <p:spPr>
          <a:xfrm>
            <a:off x="3515627" y="1676943"/>
            <a:ext cx="2192140" cy="4308580"/>
          </a:xfrm>
          <a:prstGeom prst="rect">
            <a:avLst/>
          </a:prstGeom>
        </p:spPr>
      </p:pic>
      <p:pic>
        <p:nvPicPr>
          <p:cNvPr id="7" name="Picture 6" descr="A person standing posing for the camera&#10;&#10;Description generated with very high confidence">
            <a:extLst>
              <a:ext uri="{FF2B5EF4-FFF2-40B4-BE49-F238E27FC236}">
                <a16:creationId xmlns:a16="http://schemas.microsoft.com/office/drawing/2014/main" id="{64C71AF8-FA5C-42FF-9910-FBC6DC86336F}"/>
              </a:ext>
            </a:extLst>
          </p:cNvPr>
          <p:cNvPicPr>
            <a:picLocks noChangeAspect="1"/>
          </p:cNvPicPr>
          <p:nvPr/>
        </p:nvPicPr>
        <p:blipFill>
          <a:blip r:embed="rId5"/>
          <a:stretch>
            <a:fillRect/>
          </a:stretch>
        </p:blipFill>
        <p:spPr>
          <a:xfrm>
            <a:off x="584627" y="2005064"/>
            <a:ext cx="2437936" cy="3652338"/>
          </a:xfrm>
          <a:prstGeom prst="rect">
            <a:avLst/>
          </a:prstGeom>
        </p:spPr>
      </p:pic>
    </p:spTree>
    <p:extLst>
      <p:ext uri="{BB962C8B-B14F-4D97-AF65-F5344CB8AC3E}">
        <p14:creationId xmlns:p14="http://schemas.microsoft.com/office/powerpoint/2010/main" val="3997982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E051C-1DA5-4747-A02F-0A516BABBD59}"/>
              </a:ext>
            </a:extLst>
          </p:cNvPr>
          <p:cNvSpPr>
            <a:spLocks noGrp="1"/>
          </p:cNvSpPr>
          <p:nvPr>
            <p:ph type="title"/>
          </p:nvPr>
        </p:nvSpPr>
        <p:spPr/>
        <p:txBody>
          <a:bodyPr/>
          <a:lstStyle/>
          <a:p>
            <a:r>
              <a:rPr lang="en-US"/>
              <a:t>Calf attachment</a:t>
            </a:r>
          </a:p>
        </p:txBody>
      </p:sp>
      <p:sp>
        <p:nvSpPr>
          <p:cNvPr id="4" name="Footer Placeholder 3">
            <a:extLst>
              <a:ext uri="{FF2B5EF4-FFF2-40B4-BE49-F238E27FC236}">
                <a16:creationId xmlns:a16="http://schemas.microsoft.com/office/drawing/2014/main" id="{8CCEFAF8-FA37-43C8-AE61-C41AC96CBE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0B82CF7-95C5-4A6C-B7FB-A7AF8ECF791A}"/>
              </a:ext>
            </a:extLst>
          </p:cNvPr>
          <p:cNvSpPr>
            <a:spLocks noGrp="1"/>
          </p:cNvSpPr>
          <p:nvPr>
            <p:ph type="sldNum" sz="quarter" idx="12"/>
          </p:nvPr>
        </p:nvSpPr>
        <p:spPr/>
        <p:txBody>
          <a:bodyPr/>
          <a:lstStyle/>
          <a:p>
            <a:fld id="{8A7A6979-0714-4377-B894-6BE4C2D6E202}" type="slidenum">
              <a:rPr lang="en-US" smtClean="0"/>
              <a:pPr/>
              <a:t>50</a:t>
            </a:fld>
            <a:endParaRPr lang="en-US" dirty="0"/>
          </a:p>
        </p:txBody>
      </p:sp>
      <p:pic>
        <p:nvPicPr>
          <p:cNvPr id="6" name="Picture 5">
            <a:extLst>
              <a:ext uri="{FF2B5EF4-FFF2-40B4-BE49-F238E27FC236}">
                <a16:creationId xmlns:a16="http://schemas.microsoft.com/office/drawing/2014/main" id="{8CA9A8AE-47E7-44A5-9FF7-1699BCF3365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587" y="2281384"/>
            <a:ext cx="2705100" cy="2990850"/>
          </a:xfrm>
          <a:prstGeom prst="rect">
            <a:avLst/>
          </a:prstGeom>
          <a:noFill/>
        </p:spPr>
      </p:pic>
      <p:pic>
        <p:nvPicPr>
          <p:cNvPr id="7" name="Content Placeholder 6" descr="A close up of a white wall&#10;&#10;Description generated with high confidence">
            <a:extLst>
              <a:ext uri="{FF2B5EF4-FFF2-40B4-BE49-F238E27FC236}">
                <a16:creationId xmlns:a16="http://schemas.microsoft.com/office/drawing/2014/main" id="{4DFB6D27-C2C7-4D53-9325-46AB387F3DD0}"/>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27610" t="7700" r="28563" b="8948"/>
          <a:stretch/>
        </p:blipFill>
        <p:spPr>
          <a:xfrm>
            <a:off x="4559561" y="2281384"/>
            <a:ext cx="1176760" cy="2986323"/>
          </a:xfrm>
          <a:prstGeom prst="rect">
            <a:avLst/>
          </a:prstGeom>
        </p:spPr>
      </p:pic>
      <p:pic>
        <p:nvPicPr>
          <p:cNvPr id="8" name="Picture 7" descr="A picture containing wall, indoor, object&#10;&#10;Description generated with high confidence">
            <a:extLst>
              <a:ext uri="{FF2B5EF4-FFF2-40B4-BE49-F238E27FC236}">
                <a16:creationId xmlns:a16="http://schemas.microsoft.com/office/drawing/2014/main" id="{96BE5973-A304-4B46-9984-44B2B33C20F2}"/>
              </a:ext>
            </a:extLst>
          </p:cNvPr>
          <p:cNvPicPr/>
          <p:nvPr/>
        </p:nvPicPr>
        <p:blipFill rotWithShape="1">
          <a:blip r:embed="rId4" cstate="print">
            <a:extLst>
              <a:ext uri="{28A0092B-C50C-407E-A947-70E740481C1C}">
                <a14:useLocalDpi xmlns:a14="http://schemas.microsoft.com/office/drawing/2010/main" val="0"/>
              </a:ext>
            </a:extLst>
          </a:blip>
          <a:srcRect l="26645" r="24680" b="5240"/>
          <a:stretch/>
        </p:blipFill>
        <p:spPr>
          <a:xfrm>
            <a:off x="6455681" y="2034010"/>
            <a:ext cx="1340485" cy="3481070"/>
          </a:xfrm>
          <a:prstGeom prst="rect">
            <a:avLst/>
          </a:prstGeom>
        </p:spPr>
      </p:pic>
      <p:pic>
        <p:nvPicPr>
          <p:cNvPr id="10" name="Picture 9">
            <a:extLst>
              <a:ext uri="{FF2B5EF4-FFF2-40B4-BE49-F238E27FC236}">
                <a16:creationId xmlns:a16="http://schemas.microsoft.com/office/drawing/2014/main" id="{50269E21-8BE5-4C28-A6EB-F9CAF1026EE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0655" y="2061950"/>
            <a:ext cx="2770505" cy="3425190"/>
          </a:xfrm>
          <a:prstGeom prst="rect">
            <a:avLst/>
          </a:prstGeom>
          <a:noFill/>
        </p:spPr>
      </p:pic>
    </p:spTree>
    <p:extLst>
      <p:ext uri="{BB962C8B-B14F-4D97-AF65-F5344CB8AC3E}">
        <p14:creationId xmlns:p14="http://schemas.microsoft.com/office/powerpoint/2010/main" val="3113693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8178-F365-48B1-A72C-F15591EE3426}"/>
              </a:ext>
            </a:extLst>
          </p:cNvPr>
          <p:cNvSpPr>
            <a:spLocks noGrp="1"/>
          </p:cNvSpPr>
          <p:nvPr>
            <p:ph type="title"/>
          </p:nvPr>
        </p:nvSpPr>
        <p:spPr/>
        <p:txBody>
          <a:bodyPr/>
          <a:lstStyle/>
          <a:p>
            <a:r>
              <a:rPr lang="en-US"/>
              <a:t>Prescribed angles for the FES-ESO gait cycle</a:t>
            </a:r>
          </a:p>
        </p:txBody>
      </p:sp>
      <p:sp>
        <p:nvSpPr>
          <p:cNvPr id="4" name="Footer Placeholder 3">
            <a:extLst>
              <a:ext uri="{FF2B5EF4-FFF2-40B4-BE49-F238E27FC236}">
                <a16:creationId xmlns:a16="http://schemas.microsoft.com/office/drawing/2014/main" id="{80FFA662-8A7F-476E-BABE-4CCA894BE2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6C09ED-6A9C-4D48-A4C8-00BE3B62F16E}"/>
              </a:ext>
            </a:extLst>
          </p:cNvPr>
          <p:cNvSpPr>
            <a:spLocks noGrp="1"/>
          </p:cNvSpPr>
          <p:nvPr>
            <p:ph type="sldNum" sz="quarter" idx="12"/>
          </p:nvPr>
        </p:nvSpPr>
        <p:spPr/>
        <p:txBody>
          <a:bodyPr/>
          <a:lstStyle/>
          <a:p>
            <a:fld id="{8A7A6979-0714-4377-B894-6BE4C2D6E202}" type="slidenum">
              <a:rPr lang="en-US" smtClean="0"/>
              <a:pPr/>
              <a:t>51</a:t>
            </a:fld>
            <a:endParaRPr lang="en-US" dirty="0"/>
          </a:p>
        </p:txBody>
      </p:sp>
      <p:pic>
        <p:nvPicPr>
          <p:cNvPr id="6" name="Picture 5" descr="Prescribed angles">
            <a:extLst>
              <a:ext uri="{FF2B5EF4-FFF2-40B4-BE49-F238E27FC236}">
                <a16:creationId xmlns:a16="http://schemas.microsoft.com/office/drawing/2014/main" id="{575F1AA9-14EB-49E8-B75A-E0861485E6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37270" y="2319589"/>
            <a:ext cx="6717459" cy="2976216"/>
          </a:xfrm>
          <a:prstGeom prst="rect">
            <a:avLst/>
          </a:prstGeom>
          <a:noFill/>
          <a:ln>
            <a:noFill/>
          </a:ln>
        </p:spPr>
      </p:pic>
    </p:spTree>
    <p:extLst>
      <p:ext uri="{BB962C8B-B14F-4D97-AF65-F5344CB8AC3E}">
        <p14:creationId xmlns:p14="http://schemas.microsoft.com/office/powerpoint/2010/main" val="274148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ADD7-DADD-4374-A554-96F33CFAB037}"/>
              </a:ext>
            </a:extLst>
          </p:cNvPr>
          <p:cNvSpPr>
            <a:spLocks noGrp="1"/>
          </p:cNvSpPr>
          <p:nvPr>
            <p:ph type="title"/>
          </p:nvPr>
        </p:nvSpPr>
        <p:spPr/>
        <p:txBody>
          <a:bodyPr/>
          <a:lstStyle/>
          <a:p>
            <a:r>
              <a:rPr lang="en-US" dirty="0"/>
              <a:t>Angle vs time for hip extension</a:t>
            </a:r>
          </a:p>
        </p:txBody>
      </p:sp>
      <p:sp>
        <p:nvSpPr>
          <p:cNvPr id="4" name="Footer Placeholder 3">
            <a:extLst>
              <a:ext uri="{FF2B5EF4-FFF2-40B4-BE49-F238E27FC236}">
                <a16:creationId xmlns:a16="http://schemas.microsoft.com/office/drawing/2014/main" id="{6BAB9DCC-2D75-48C4-BD00-AA63350C9A7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B120FD9-DF62-44DD-A619-6BA5E2D2C31B}"/>
              </a:ext>
            </a:extLst>
          </p:cNvPr>
          <p:cNvSpPr>
            <a:spLocks noGrp="1"/>
          </p:cNvSpPr>
          <p:nvPr>
            <p:ph type="sldNum" sz="quarter" idx="12"/>
          </p:nvPr>
        </p:nvSpPr>
        <p:spPr/>
        <p:txBody>
          <a:bodyPr/>
          <a:lstStyle/>
          <a:p>
            <a:fld id="{8A7A6979-0714-4377-B894-6BE4C2D6E202}" type="slidenum">
              <a:rPr lang="en-US" smtClean="0"/>
              <a:pPr/>
              <a:t>52</a:t>
            </a:fld>
            <a:endParaRPr lang="en-US" dirty="0"/>
          </a:p>
        </p:txBody>
      </p:sp>
      <p:pic>
        <p:nvPicPr>
          <p:cNvPr id="6" name="Content Placeholder 5" descr="A close up of a map&#10;&#10;Description generated with very high confidence">
            <a:extLst>
              <a:ext uri="{FF2B5EF4-FFF2-40B4-BE49-F238E27FC236}">
                <a16:creationId xmlns:a16="http://schemas.microsoft.com/office/drawing/2014/main" id="{6FB622BD-87B5-4D09-9928-F9F4E69DC0B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133640"/>
            <a:ext cx="5463486" cy="3325600"/>
          </a:xfrm>
          <a:prstGeom prst="rect">
            <a:avLst/>
          </a:prstGeom>
        </p:spPr>
      </p:pic>
      <p:sp>
        <p:nvSpPr>
          <p:cNvPr id="7" name="TextBox 6">
            <a:extLst>
              <a:ext uri="{FF2B5EF4-FFF2-40B4-BE49-F238E27FC236}">
                <a16:creationId xmlns:a16="http://schemas.microsoft.com/office/drawing/2014/main" id="{486C63B4-F98E-410C-99F3-56EA06956A8B}"/>
              </a:ext>
            </a:extLst>
          </p:cNvPr>
          <p:cNvSpPr txBox="1"/>
          <p:nvPr/>
        </p:nvSpPr>
        <p:spPr>
          <a:xfrm>
            <a:off x="5410199" y="2587798"/>
            <a:ext cx="640080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rPr>
              <a:t>This phase took 1.43 sec</a:t>
            </a:r>
          </a:p>
          <a:p>
            <a:pPr marL="285750" indent="-285750">
              <a:buFont typeface="Arial" panose="020B0604020202020204" pitchFamily="34" charset="0"/>
              <a:buChar char="•"/>
            </a:pPr>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Knee angle remained constant around 11 </a:t>
            </a:r>
            <a:r>
              <a:rPr lang="en-US" sz="2400" dirty="0" err="1">
                <a:latin typeface="Cambria" panose="02040503050406030204" pitchFamily="18" charset="0"/>
              </a:rPr>
              <a:t>deg</a:t>
            </a:r>
            <a:endParaRPr lang="en-US" sz="2400" dirty="0">
              <a:latin typeface="Cambria" panose="02040503050406030204" pitchFamily="18" charset="0"/>
            </a:endParaRPr>
          </a:p>
          <a:p>
            <a:r>
              <a:rPr lang="en-US" sz="2400" dirty="0">
                <a:latin typeface="Cambria" panose="02040503050406030204" pitchFamily="18" charset="0"/>
              </a:rPr>
              <a:t> </a:t>
            </a:r>
          </a:p>
          <a:p>
            <a:pPr marL="285750" indent="-285750">
              <a:buFont typeface="Arial" panose="020B0604020202020204" pitchFamily="34" charset="0"/>
              <a:buChar char="•"/>
            </a:pPr>
            <a:r>
              <a:rPr lang="en-US" sz="2400" dirty="0">
                <a:latin typeface="Cambria" panose="02040503050406030204" pitchFamily="18" charset="0"/>
              </a:rPr>
              <a:t>Hip angle changed from 2.3 </a:t>
            </a:r>
            <a:r>
              <a:rPr lang="en-US" sz="2400" dirty="0" err="1">
                <a:latin typeface="Cambria" panose="02040503050406030204" pitchFamily="18" charset="0"/>
              </a:rPr>
              <a:t>deg</a:t>
            </a:r>
            <a:r>
              <a:rPr lang="en-US" sz="2400" dirty="0">
                <a:latin typeface="Cambria" panose="02040503050406030204" pitchFamily="18" charset="0"/>
              </a:rPr>
              <a:t> to -26 </a:t>
            </a:r>
            <a:r>
              <a:rPr lang="en-US" sz="2400" dirty="0" err="1">
                <a:latin typeface="Cambria" panose="02040503050406030204" pitchFamily="18" charset="0"/>
              </a:rPr>
              <a:t>deg</a:t>
            </a:r>
            <a:endParaRPr lang="en-US" sz="2400" dirty="0">
              <a:latin typeface="Cambria" panose="02040503050406030204" pitchFamily="18" charset="0"/>
            </a:endParaRPr>
          </a:p>
          <a:p>
            <a:pPr marL="285750" indent="-285750">
              <a:buFont typeface="Arial" panose="020B0604020202020204" pitchFamily="34" charset="0"/>
              <a:buChar char="•"/>
            </a:pPr>
            <a:endParaRPr lang="en-US" sz="2400" dirty="0">
              <a:latin typeface="Cambria" panose="02040503050406030204" pitchFamily="18" charset="0"/>
            </a:endParaRPr>
          </a:p>
        </p:txBody>
      </p:sp>
    </p:spTree>
    <p:extLst>
      <p:ext uri="{BB962C8B-B14F-4D97-AF65-F5344CB8AC3E}">
        <p14:creationId xmlns:p14="http://schemas.microsoft.com/office/powerpoint/2010/main" val="3872119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1043-D3AA-4669-ACAA-D70EBF8A0EF8}"/>
              </a:ext>
            </a:extLst>
          </p:cNvPr>
          <p:cNvSpPr>
            <a:spLocks noGrp="1"/>
          </p:cNvSpPr>
          <p:nvPr>
            <p:ph type="title"/>
          </p:nvPr>
        </p:nvSpPr>
        <p:spPr/>
        <p:txBody>
          <a:bodyPr/>
          <a:lstStyle/>
          <a:p>
            <a:r>
              <a:rPr lang="en-US" dirty="0"/>
              <a:t>Angle vs time for back to equilibrium</a:t>
            </a:r>
          </a:p>
        </p:txBody>
      </p:sp>
      <p:sp>
        <p:nvSpPr>
          <p:cNvPr id="4" name="Footer Placeholder 3">
            <a:extLst>
              <a:ext uri="{FF2B5EF4-FFF2-40B4-BE49-F238E27FC236}">
                <a16:creationId xmlns:a16="http://schemas.microsoft.com/office/drawing/2014/main" id="{BFF8F204-E1F4-4E1E-9F89-286D7C75F2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2F56D8-4396-4EF9-8126-3DFF9361F612}"/>
              </a:ext>
            </a:extLst>
          </p:cNvPr>
          <p:cNvSpPr>
            <a:spLocks noGrp="1"/>
          </p:cNvSpPr>
          <p:nvPr>
            <p:ph type="sldNum" sz="quarter" idx="12"/>
          </p:nvPr>
        </p:nvSpPr>
        <p:spPr/>
        <p:txBody>
          <a:bodyPr/>
          <a:lstStyle/>
          <a:p>
            <a:fld id="{8A7A6979-0714-4377-B894-6BE4C2D6E202}" type="slidenum">
              <a:rPr lang="en-US" smtClean="0"/>
              <a:pPr/>
              <a:t>53</a:t>
            </a:fld>
            <a:endParaRPr lang="en-US" dirty="0"/>
          </a:p>
        </p:txBody>
      </p:sp>
      <p:pic>
        <p:nvPicPr>
          <p:cNvPr id="6" name="Content Placeholder 5" descr="A close up of a map&#10;&#10;Description generated with very high confidence">
            <a:extLst>
              <a:ext uri="{FF2B5EF4-FFF2-40B4-BE49-F238E27FC236}">
                <a16:creationId xmlns:a16="http://schemas.microsoft.com/office/drawing/2014/main" id="{C750EB7F-B1E4-4DB9-A408-72118D42459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62218" y="2361916"/>
            <a:ext cx="5126584" cy="2722468"/>
          </a:xfrm>
          <a:prstGeom prst="rect">
            <a:avLst/>
          </a:prstGeom>
        </p:spPr>
      </p:pic>
      <p:sp>
        <p:nvSpPr>
          <p:cNvPr id="8" name="TextBox 7">
            <a:extLst>
              <a:ext uri="{FF2B5EF4-FFF2-40B4-BE49-F238E27FC236}">
                <a16:creationId xmlns:a16="http://schemas.microsoft.com/office/drawing/2014/main" id="{3F34AD56-414F-43D5-ACFC-ED5016F129F8}"/>
              </a:ext>
            </a:extLst>
          </p:cNvPr>
          <p:cNvSpPr txBox="1"/>
          <p:nvPr/>
        </p:nvSpPr>
        <p:spPr>
          <a:xfrm>
            <a:off x="5388802" y="2406728"/>
            <a:ext cx="689949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rPr>
              <a:t>This phase took 0.87 sec</a:t>
            </a:r>
          </a:p>
          <a:p>
            <a:pPr marL="285750" indent="-285750">
              <a:buFont typeface="Arial" panose="020B0604020202020204" pitchFamily="34" charset="0"/>
              <a:buChar char="•"/>
            </a:pPr>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Knee angle changed from 11.5 </a:t>
            </a:r>
            <a:r>
              <a:rPr lang="en-US" sz="2400" dirty="0" err="1">
                <a:latin typeface="Cambria" panose="02040503050406030204" pitchFamily="18" charset="0"/>
              </a:rPr>
              <a:t>deg</a:t>
            </a:r>
            <a:r>
              <a:rPr lang="en-US" sz="2400" dirty="0">
                <a:latin typeface="Cambria" panose="02040503050406030204" pitchFamily="18" charset="0"/>
              </a:rPr>
              <a:t> to 59 </a:t>
            </a:r>
            <a:r>
              <a:rPr lang="en-US" sz="2400" dirty="0" err="1">
                <a:latin typeface="Cambria" panose="02040503050406030204" pitchFamily="18" charset="0"/>
              </a:rPr>
              <a:t>deg</a:t>
            </a:r>
            <a:endParaRPr lang="en-US" sz="2400" dirty="0">
              <a:latin typeface="Cambria" panose="02040503050406030204" pitchFamily="18" charset="0"/>
            </a:endParaRPr>
          </a:p>
          <a:p>
            <a:r>
              <a:rPr lang="en-US" sz="2400" dirty="0">
                <a:latin typeface="Cambria" panose="02040503050406030204" pitchFamily="18" charset="0"/>
              </a:rPr>
              <a:t> </a:t>
            </a:r>
          </a:p>
          <a:p>
            <a:pPr marL="285750" indent="-285750">
              <a:buFont typeface="Arial" panose="020B0604020202020204" pitchFamily="34" charset="0"/>
              <a:buChar char="•"/>
            </a:pPr>
            <a:r>
              <a:rPr lang="en-US" sz="2400" dirty="0">
                <a:latin typeface="Cambria" panose="02040503050406030204" pitchFamily="18" charset="0"/>
              </a:rPr>
              <a:t>Hip angle changed from -12.5 </a:t>
            </a:r>
            <a:r>
              <a:rPr lang="en-US" sz="2400" dirty="0" err="1">
                <a:latin typeface="Cambria" panose="02040503050406030204" pitchFamily="18" charset="0"/>
              </a:rPr>
              <a:t>deg</a:t>
            </a:r>
            <a:r>
              <a:rPr lang="en-US" sz="2400" dirty="0">
                <a:latin typeface="Cambria" panose="02040503050406030204" pitchFamily="18" charset="0"/>
              </a:rPr>
              <a:t> to 13.8 </a:t>
            </a:r>
            <a:r>
              <a:rPr lang="en-US" sz="2400" dirty="0" err="1">
                <a:latin typeface="Cambria" panose="02040503050406030204" pitchFamily="18" charset="0"/>
              </a:rPr>
              <a:t>deg</a:t>
            </a:r>
            <a:endParaRPr lang="en-US" sz="2400" dirty="0">
              <a:latin typeface="Cambria" panose="02040503050406030204" pitchFamily="18" charset="0"/>
            </a:endParaRPr>
          </a:p>
          <a:p>
            <a:pPr marL="285750" indent="-285750">
              <a:buFont typeface="Arial" panose="020B0604020202020204" pitchFamily="34" charset="0"/>
              <a:buChar char="•"/>
            </a:pPr>
            <a:endParaRPr lang="en-US" sz="2400" dirty="0">
              <a:latin typeface="Cambria" panose="02040503050406030204" pitchFamily="18" charset="0"/>
            </a:endParaRPr>
          </a:p>
        </p:txBody>
      </p:sp>
    </p:spTree>
    <p:extLst>
      <p:ext uri="{BB962C8B-B14F-4D97-AF65-F5344CB8AC3E}">
        <p14:creationId xmlns:p14="http://schemas.microsoft.com/office/powerpoint/2010/main" val="2434994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Working principle of gas springs</a:t>
            </a:r>
            <a:endParaRPr lang="en-US" dirty="0"/>
          </a:p>
        </p:txBody>
      </p:sp>
      <p:pic>
        <p:nvPicPr>
          <p:cNvPr id="7" name="Content Placeholder 6"/>
          <p:cNvPicPr>
            <a:picLocks noGrp="1" noChangeAspect="1"/>
          </p:cNvPicPr>
          <p:nvPr>
            <p:ph idx="1"/>
          </p:nvPr>
        </p:nvPicPr>
        <p:blipFill>
          <a:blip r:embed="rId3"/>
          <a:stretch>
            <a:fillRect/>
          </a:stretch>
        </p:blipFill>
        <p:spPr>
          <a:xfrm>
            <a:off x="838200" y="1918483"/>
            <a:ext cx="3724275" cy="1514475"/>
          </a:xfrm>
        </p:spPr>
      </p:pic>
      <p:sp>
        <p:nvSpPr>
          <p:cNvPr id="4" name="Footer Placeholder 3"/>
          <p:cNvSpPr>
            <a:spLocks noGrp="1"/>
          </p:cNvSpPr>
          <p:nvPr>
            <p:ph type="ftr" sz="quarter" idx="11"/>
          </p:nvPr>
        </p:nvSpPr>
        <p:spPr/>
        <p:txBody>
          <a:bodyPr/>
          <a:lstStyle/>
          <a:p>
            <a:r>
              <a:rPr lang="en-IN" dirty="0">
                <a:solidFill>
                  <a:schemeClr val="tx1"/>
                </a:solidFill>
                <a:latin typeface="Cambria" panose="02040503050406030204" pitchFamily="18" charset="0"/>
              </a:rPr>
              <a:t>Industrial Gas Springs Inc.</a:t>
            </a:r>
            <a:endParaRPr lang="en-US" dirty="0">
              <a:solidFill>
                <a:schemeClr val="tx1"/>
              </a:solidFill>
              <a:latin typeface="Cambria" panose="02040503050406030204" pitchFamily="18" charset="0"/>
            </a:endParaRPr>
          </a:p>
        </p:txBody>
      </p:sp>
      <p:sp>
        <p:nvSpPr>
          <p:cNvPr id="5" name="Slide Number Placeholder 4"/>
          <p:cNvSpPr>
            <a:spLocks noGrp="1"/>
          </p:cNvSpPr>
          <p:nvPr>
            <p:ph type="sldNum" sz="quarter" idx="12"/>
          </p:nvPr>
        </p:nvSpPr>
        <p:spPr/>
        <p:txBody>
          <a:bodyPr/>
          <a:lstStyle/>
          <a:p>
            <a:fld id="{8A7A6979-0714-4377-B894-6BE4C2D6E202}" type="slidenum">
              <a:rPr lang="en-US" smtClean="0"/>
              <a:pPr/>
              <a:t>54</a:t>
            </a:fld>
            <a:endParaRPr lang="en-US" dirty="0"/>
          </a:p>
        </p:txBody>
      </p:sp>
      <p:sp>
        <p:nvSpPr>
          <p:cNvPr id="8" name="TextBox 7"/>
          <p:cNvSpPr txBox="1"/>
          <p:nvPr/>
        </p:nvSpPr>
        <p:spPr>
          <a:xfrm>
            <a:off x="2580622" y="3432958"/>
            <a:ext cx="1665415" cy="338554"/>
          </a:xfrm>
          <a:prstGeom prst="rect">
            <a:avLst/>
          </a:prstGeom>
          <a:noFill/>
        </p:spPr>
        <p:txBody>
          <a:bodyPr wrap="square" rtlCol="0">
            <a:spAutoFit/>
          </a:bodyPr>
          <a:lstStyle/>
          <a:p>
            <a:r>
              <a:rPr lang="en-IN" sz="1600" dirty="0">
                <a:latin typeface="Calibri" panose="020F0502020204030204" pitchFamily="34" charset="0"/>
                <a:cs typeface="Calibri" panose="020F0502020204030204" pitchFamily="34" charset="0"/>
              </a:rPr>
              <a:t>Gas Spring</a:t>
            </a:r>
            <a:endParaRPr lang="en-US" sz="16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a:stretch>
            <a:fillRect/>
          </a:stretch>
        </p:blipFill>
        <p:spPr>
          <a:xfrm>
            <a:off x="7764780" y="2303542"/>
            <a:ext cx="3733800" cy="2438400"/>
          </a:xfrm>
          <a:prstGeom prst="rect">
            <a:avLst/>
          </a:prstGeom>
        </p:spPr>
      </p:pic>
      <p:pic>
        <p:nvPicPr>
          <p:cNvPr id="12" name="Picture 11"/>
          <p:cNvPicPr>
            <a:picLocks noChangeAspect="1"/>
          </p:cNvPicPr>
          <p:nvPr/>
        </p:nvPicPr>
        <p:blipFill>
          <a:blip r:embed="rId5"/>
          <a:stretch>
            <a:fillRect/>
          </a:stretch>
        </p:blipFill>
        <p:spPr>
          <a:xfrm>
            <a:off x="4458653" y="3882271"/>
            <a:ext cx="3409950" cy="1666875"/>
          </a:xfrm>
          <a:prstGeom prst="rect">
            <a:avLst/>
          </a:prstGeom>
        </p:spPr>
      </p:pic>
    </p:spTree>
    <p:extLst>
      <p:ext uri="{BB962C8B-B14F-4D97-AF65-F5344CB8AC3E}">
        <p14:creationId xmlns:p14="http://schemas.microsoft.com/office/powerpoint/2010/main" val="3211501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IN" dirty="0">
                <a:solidFill>
                  <a:schemeClr val="tx1"/>
                </a:solidFill>
                <a:latin typeface="Cambria" panose="02040503050406030204" pitchFamily="18" charset="0"/>
              </a:rPr>
              <a:t>Industrial Gas Springs Inc</a:t>
            </a:r>
            <a:endParaRPr lang="en-US" dirty="0">
              <a:solidFill>
                <a:schemeClr val="tx1"/>
              </a:solidFill>
              <a:latin typeface="Cambria" panose="02040503050406030204" pitchFamily="18" charset="0"/>
            </a:endParaRPr>
          </a:p>
        </p:txBody>
      </p:sp>
      <p:sp>
        <p:nvSpPr>
          <p:cNvPr id="5" name="Slide Number Placeholder 4"/>
          <p:cNvSpPr>
            <a:spLocks noGrp="1"/>
          </p:cNvSpPr>
          <p:nvPr>
            <p:ph type="sldNum" sz="quarter" idx="12"/>
          </p:nvPr>
        </p:nvSpPr>
        <p:spPr/>
        <p:txBody>
          <a:bodyPr/>
          <a:lstStyle/>
          <a:p>
            <a:fld id="{8A7A6979-0714-4377-B894-6BE4C2D6E202}" type="slidenum">
              <a:rPr lang="en-US" smtClean="0"/>
              <a:pPr/>
              <a:t>55</a:t>
            </a:fld>
            <a:endParaRPr lang="en-US" dirty="0"/>
          </a:p>
        </p:txBody>
      </p:sp>
      <p:sp>
        <p:nvSpPr>
          <p:cNvPr id="8" name="Title 1">
            <a:extLst>
              <a:ext uri="{FF2B5EF4-FFF2-40B4-BE49-F238E27FC236}">
                <a16:creationId xmlns:a16="http://schemas.microsoft.com/office/drawing/2014/main" id="{F49BED01-1E74-491F-808D-BDB1434A561C}"/>
              </a:ext>
            </a:extLst>
          </p:cNvPr>
          <p:cNvSpPr>
            <a:spLocks noGrp="1"/>
          </p:cNvSpPr>
          <p:nvPr>
            <p:ph type="title"/>
          </p:nvPr>
        </p:nvSpPr>
        <p:spPr>
          <a:xfrm>
            <a:off x="838200" y="365125"/>
            <a:ext cx="10515600" cy="1325563"/>
          </a:xfrm>
        </p:spPr>
        <p:txBody>
          <a:bodyPr/>
          <a:lstStyle/>
          <a:p>
            <a:r>
              <a:rPr lang="en-IN" dirty="0"/>
              <a:t>Working principle of gas springs</a:t>
            </a:r>
            <a:endParaRPr lang="en-US" dirty="0"/>
          </a:p>
        </p:txBody>
      </p:sp>
      <p:pic>
        <p:nvPicPr>
          <p:cNvPr id="10" name="Picture 9" descr="A screenshot of a cell phone&#10;&#10;Description generated with very high confidence">
            <a:extLst>
              <a:ext uri="{FF2B5EF4-FFF2-40B4-BE49-F238E27FC236}">
                <a16:creationId xmlns:a16="http://schemas.microsoft.com/office/drawing/2014/main" id="{447CFFD3-A7F3-4553-AB9F-A3E48848DB5C}"/>
              </a:ext>
            </a:extLst>
          </p:cNvPr>
          <p:cNvPicPr>
            <a:picLocks noChangeAspect="1"/>
          </p:cNvPicPr>
          <p:nvPr/>
        </p:nvPicPr>
        <p:blipFill>
          <a:blip r:embed="rId3"/>
          <a:stretch>
            <a:fillRect/>
          </a:stretch>
        </p:blipFill>
        <p:spPr>
          <a:xfrm>
            <a:off x="3914775" y="2042357"/>
            <a:ext cx="4362450" cy="3533775"/>
          </a:xfrm>
          <a:prstGeom prst="rect">
            <a:avLst/>
          </a:prstGeom>
        </p:spPr>
      </p:pic>
    </p:spTree>
    <p:extLst>
      <p:ext uri="{BB962C8B-B14F-4D97-AF65-F5344CB8AC3E}">
        <p14:creationId xmlns:p14="http://schemas.microsoft.com/office/powerpoint/2010/main" val="635763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448670"/>
            <a:ext cx="4114800" cy="365125"/>
          </a:xfrm>
        </p:spPr>
        <p:txBody>
          <a:bodyPr/>
          <a:lstStyle/>
          <a:p>
            <a:r>
              <a:rPr lang="en-IN" dirty="0">
                <a:solidFill>
                  <a:schemeClr val="tx1"/>
                </a:solidFill>
                <a:latin typeface="Cambria" panose="02040503050406030204" pitchFamily="18" charset="0"/>
              </a:rPr>
              <a:t>Industrial Gas Springs Inc</a:t>
            </a:r>
            <a:endParaRPr lang="en-US" dirty="0">
              <a:solidFill>
                <a:schemeClr val="tx1"/>
              </a:solidFill>
              <a:latin typeface="Cambria" panose="02040503050406030204" pitchFamily="18" charset="0"/>
            </a:endParaRPr>
          </a:p>
          <a:p>
            <a:endParaRPr lang="en-US" b="1" dirty="0">
              <a:latin typeface="Cambria" panose="02040503050406030204" pitchFamily="18" charset="0"/>
            </a:endParaRPr>
          </a:p>
        </p:txBody>
      </p:sp>
      <p:sp>
        <p:nvSpPr>
          <p:cNvPr id="5" name="Slide Number Placeholder 4"/>
          <p:cNvSpPr>
            <a:spLocks noGrp="1"/>
          </p:cNvSpPr>
          <p:nvPr>
            <p:ph type="sldNum" sz="quarter" idx="12"/>
          </p:nvPr>
        </p:nvSpPr>
        <p:spPr>
          <a:xfrm>
            <a:off x="9067800" y="6356350"/>
            <a:ext cx="2743200" cy="365125"/>
          </a:xfrm>
        </p:spPr>
        <p:txBody>
          <a:bodyPr/>
          <a:lstStyle/>
          <a:p>
            <a:fld id="{8A7A6979-0714-4377-B894-6BE4C2D6E202}" type="slidenum">
              <a:rPr lang="en-US" smtClean="0"/>
              <a:pPr/>
              <a:t>56</a:t>
            </a:fld>
            <a:endParaRPr lang="en-US" dirty="0"/>
          </a:p>
        </p:txBody>
      </p:sp>
      <p:pic>
        <p:nvPicPr>
          <p:cNvPr id="7" name="Picture 6"/>
          <p:cNvPicPr>
            <a:picLocks noChangeAspect="1"/>
          </p:cNvPicPr>
          <p:nvPr/>
        </p:nvPicPr>
        <p:blipFill>
          <a:blip r:embed="rId3"/>
          <a:stretch>
            <a:fillRect/>
          </a:stretch>
        </p:blipFill>
        <p:spPr>
          <a:xfrm>
            <a:off x="1025399" y="1430461"/>
            <a:ext cx="8482283" cy="5010704"/>
          </a:xfrm>
          <a:prstGeom prst="rect">
            <a:avLst/>
          </a:prstGeom>
        </p:spPr>
      </p:pic>
      <p:sp>
        <p:nvSpPr>
          <p:cNvPr id="8" name="Title 1">
            <a:extLst>
              <a:ext uri="{FF2B5EF4-FFF2-40B4-BE49-F238E27FC236}">
                <a16:creationId xmlns:a16="http://schemas.microsoft.com/office/drawing/2014/main" id="{CD1A651F-3352-4555-8853-D4B03628FB9E}"/>
              </a:ext>
            </a:extLst>
          </p:cNvPr>
          <p:cNvSpPr>
            <a:spLocks noGrp="1"/>
          </p:cNvSpPr>
          <p:nvPr>
            <p:ph type="title"/>
          </p:nvPr>
        </p:nvSpPr>
        <p:spPr>
          <a:xfrm>
            <a:off x="838200" y="184056"/>
            <a:ext cx="10515600" cy="1325563"/>
          </a:xfrm>
        </p:spPr>
        <p:txBody>
          <a:bodyPr/>
          <a:lstStyle/>
          <a:p>
            <a:r>
              <a:rPr lang="en-IN" dirty="0"/>
              <a:t>Working principle of gas springs</a:t>
            </a:r>
            <a:endParaRPr lang="en-US" dirty="0"/>
          </a:p>
        </p:txBody>
      </p:sp>
    </p:spTree>
    <p:extLst>
      <p:ext uri="{BB962C8B-B14F-4D97-AF65-F5344CB8AC3E}">
        <p14:creationId xmlns:p14="http://schemas.microsoft.com/office/powerpoint/2010/main" val="3149359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text on a white background&#10;&#10;Description generated with high confidence">
            <a:extLst>
              <a:ext uri="{FF2B5EF4-FFF2-40B4-BE49-F238E27FC236}">
                <a16:creationId xmlns:a16="http://schemas.microsoft.com/office/drawing/2014/main" id="{3B231093-C648-4DA0-A29C-E2F3A5320941}"/>
              </a:ext>
            </a:extLst>
          </p:cNvPr>
          <p:cNvPicPr>
            <a:picLocks noGrp="1" noChangeAspect="1"/>
          </p:cNvPicPr>
          <p:nvPr>
            <p:ph idx="1"/>
          </p:nvPr>
        </p:nvPicPr>
        <p:blipFill>
          <a:blip r:embed="rId2"/>
          <a:stretch>
            <a:fillRect/>
          </a:stretch>
        </p:blipFill>
        <p:spPr>
          <a:xfrm>
            <a:off x="1987080" y="327168"/>
            <a:ext cx="8217840" cy="6203664"/>
          </a:xfrm>
        </p:spPr>
      </p:pic>
      <p:sp>
        <p:nvSpPr>
          <p:cNvPr id="5" name="Slide Number Placeholder 4">
            <a:extLst>
              <a:ext uri="{FF2B5EF4-FFF2-40B4-BE49-F238E27FC236}">
                <a16:creationId xmlns:a16="http://schemas.microsoft.com/office/drawing/2014/main" id="{8F1814AD-D763-47CB-BF17-933ACFD359C4}"/>
              </a:ext>
            </a:extLst>
          </p:cNvPr>
          <p:cNvSpPr>
            <a:spLocks noGrp="1"/>
          </p:cNvSpPr>
          <p:nvPr>
            <p:ph type="sldNum" sz="quarter" idx="12"/>
          </p:nvPr>
        </p:nvSpPr>
        <p:spPr/>
        <p:txBody>
          <a:bodyPr/>
          <a:lstStyle/>
          <a:p>
            <a:fld id="{8A7A6979-0714-4377-B894-6BE4C2D6E202}" type="slidenum">
              <a:rPr lang="en-US" smtClean="0"/>
              <a:pPr/>
              <a:t>57</a:t>
            </a:fld>
            <a:endParaRPr lang="en-US" dirty="0"/>
          </a:p>
        </p:txBody>
      </p:sp>
    </p:spTree>
    <p:extLst>
      <p:ext uri="{BB962C8B-B14F-4D97-AF65-F5344CB8AC3E}">
        <p14:creationId xmlns:p14="http://schemas.microsoft.com/office/powerpoint/2010/main" val="2966196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522414-733E-428C-A945-5AD51622079A}"/>
              </a:ext>
            </a:extLst>
          </p:cNvPr>
          <p:cNvSpPr>
            <a:spLocks noGrp="1"/>
          </p:cNvSpPr>
          <p:nvPr>
            <p:ph type="sldNum" sz="quarter" idx="12"/>
          </p:nvPr>
        </p:nvSpPr>
        <p:spPr/>
        <p:txBody>
          <a:bodyPr/>
          <a:lstStyle/>
          <a:p>
            <a:fld id="{8A7A6979-0714-4377-B894-6BE4C2D6E202}" type="slidenum">
              <a:rPr lang="en-US" smtClean="0"/>
              <a:pPr/>
              <a:t>58</a:t>
            </a:fld>
            <a:endParaRPr lang="en-US" dirty="0"/>
          </a:p>
        </p:txBody>
      </p:sp>
      <p:pic>
        <p:nvPicPr>
          <p:cNvPr id="9" name="Content Placeholder 6" descr="A close up of text on a white background&#10;&#10;Description generated with high confidence">
            <a:extLst>
              <a:ext uri="{FF2B5EF4-FFF2-40B4-BE49-F238E27FC236}">
                <a16:creationId xmlns:a16="http://schemas.microsoft.com/office/drawing/2014/main" id="{45240E09-A69B-4045-81AB-83AAE6BC4464}"/>
              </a:ext>
            </a:extLst>
          </p:cNvPr>
          <p:cNvPicPr>
            <a:picLocks noGrp="1" noChangeAspect="1"/>
          </p:cNvPicPr>
          <p:nvPr>
            <p:ph idx="1"/>
          </p:nvPr>
        </p:nvPicPr>
        <p:blipFill>
          <a:blip r:embed="rId2"/>
          <a:stretch>
            <a:fillRect/>
          </a:stretch>
        </p:blipFill>
        <p:spPr>
          <a:xfrm>
            <a:off x="2067744" y="97256"/>
            <a:ext cx="8056511" cy="6081876"/>
          </a:xfrm>
        </p:spPr>
      </p:pic>
      <p:sp>
        <p:nvSpPr>
          <p:cNvPr id="10" name="Rectangle 9">
            <a:extLst>
              <a:ext uri="{FF2B5EF4-FFF2-40B4-BE49-F238E27FC236}">
                <a16:creationId xmlns:a16="http://schemas.microsoft.com/office/drawing/2014/main" id="{876A36AB-7D6E-4B80-81A2-45B9AD193B2A}"/>
              </a:ext>
            </a:extLst>
          </p:cNvPr>
          <p:cNvSpPr/>
          <p:nvPr/>
        </p:nvSpPr>
        <p:spPr>
          <a:xfrm>
            <a:off x="2389414" y="1981200"/>
            <a:ext cx="3956957" cy="1447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11451E-435A-48C6-B252-1E2A50200D75}"/>
              </a:ext>
            </a:extLst>
          </p:cNvPr>
          <p:cNvSpPr/>
          <p:nvPr/>
        </p:nvSpPr>
        <p:spPr>
          <a:xfrm>
            <a:off x="5260138" y="376159"/>
            <a:ext cx="4637314" cy="1796143"/>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708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text on a white background&#10;&#10;Description generated with high confidence">
            <a:extLst>
              <a:ext uri="{FF2B5EF4-FFF2-40B4-BE49-F238E27FC236}">
                <a16:creationId xmlns:a16="http://schemas.microsoft.com/office/drawing/2014/main" id="{4FB0903E-813B-456E-B085-BBDAD55E68EC}"/>
              </a:ext>
            </a:extLst>
          </p:cNvPr>
          <p:cNvPicPr>
            <a:picLocks noGrp="1" noChangeAspect="1"/>
          </p:cNvPicPr>
          <p:nvPr>
            <p:ph idx="1"/>
          </p:nvPr>
        </p:nvPicPr>
        <p:blipFill>
          <a:blip r:embed="rId3"/>
          <a:stretch>
            <a:fillRect/>
          </a:stretch>
        </p:blipFill>
        <p:spPr>
          <a:xfrm>
            <a:off x="2067744" y="355405"/>
            <a:ext cx="8056511" cy="6081876"/>
          </a:xfrm>
        </p:spPr>
      </p:pic>
      <p:sp>
        <p:nvSpPr>
          <p:cNvPr id="5" name="Slide Number Placeholder 4">
            <a:extLst>
              <a:ext uri="{FF2B5EF4-FFF2-40B4-BE49-F238E27FC236}">
                <a16:creationId xmlns:a16="http://schemas.microsoft.com/office/drawing/2014/main" id="{ADACF00F-EAFB-4DF7-8432-193EFE757BBC}"/>
              </a:ext>
            </a:extLst>
          </p:cNvPr>
          <p:cNvSpPr>
            <a:spLocks noGrp="1"/>
          </p:cNvSpPr>
          <p:nvPr>
            <p:ph type="sldNum" sz="quarter" idx="12"/>
          </p:nvPr>
        </p:nvSpPr>
        <p:spPr/>
        <p:txBody>
          <a:bodyPr/>
          <a:lstStyle/>
          <a:p>
            <a:fld id="{8A7A6979-0714-4377-B894-6BE4C2D6E202}" type="slidenum">
              <a:rPr lang="en-US" smtClean="0"/>
              <a:pPr/>
              <a:t>59</a:t>
            </a:fld>
            <a:endParaRPr lang="en-US" dirty="0"/>
          </a:p>
        </p:txBody>
      </p:sp>
      <p:sp>
        <p:nvSpPr>
          <p:cNvPr id="2" name="Rectangle 1">
            <a:extLst>
              <a:ext uri="{FF2B5EF4-FFF2-40B4-BE49-F238E27FC236}">
                <a16:creationId xmlns:a16="http://schemas.microsoft.com/office/drawing/2014/main" id="{C93F0699-2A40-4A7A-A290-897D94A359B9}"/>
              </a:ext>
            </a:extLst>
          </p:cNvPr>
          <p:cNvSpPr/>
          <p:nvPr/>
        </p:nvSpPr>
        <p:spPr>
          <a:xfrm>
            <a:off x="5181600" y="538843"/>
            <a:ext cx="4637314" cy="17961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440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32008" y="1040757"/>
            <a:ext cx="6186537" cy="4588195"/>
          </a:xfrm>
          <a:prstGeom prst="rect">
            <a:avLst/>
          </a:prstGeom>
          <a:ln w="31750" cap="sq">
            <a:solidFill>
              <a:srgbClr val="FFFFFF"/>
            </a:solidFill>
            <a:miter lim="800000"/>
          </a:ln>
        </p:spPr>
      </p:pic>
      <p:sp>
        <p:nvSpPr>
          <p:cNvPr id="2" name="Title 1"/>
          <p:cNvSpPr>
            <a:spLocks noGrp="1"/>
          </p:cNvSpPr>
          <p:nvPr>
            <p:ph type="title"/>
          </p:nvPr>
        </p:nvSpPr>
        <p:spPr>
          <a:xfrm>
            <a:off x="2588398" y="335063"/>
            <a:ext cx="7073759" cy="691388"/>
          </a:xfrm>
        </p:spPr>
        <p:txBody>
          <a:bodyPr>
            <a:noAutofit/>
          </a:bodyPr>
          <a:lstStyle/>
          <a:p>
            <a:pPr algn="ctr"/>
            <a:r>
              <a:rPr lang="en-IN" dirty="0"/>
              <a:t>Motorized exoskeletons</a:t>
            </a:r>
            <a:endParaRPr lang="en-US" dirty="0"/>
          </a:p>
        </p:txBody>
      </p:sp>
      <p:sp>
        <p:nvSpPr>
          <p:cNvPr id="3" name="Footer Placeholder 2"/>
          <p:cNvSpPr>
            <a:spLocks noGrp="1"/>
          </p:cNvSpPr>
          <p:nvPr>
            <p:ph type="ftr" sz="quarter" idx="11"/>
          </p:nvPr>
        </p:nvSpPr>
        <p:spPr>
          <a:xfrm>
            <a:off x="4170451" y="6154628"/>
            <a:ext cx="4381500" cy="1019394"/>
          </a:xfrm>
        </p:spPr>
        <p:txBody>
          <a:bodyPr/>
          <a:lstStyle/>
          <a:p>
            <a:pPr algn="l"/>
            <a:r>
              <a:rPr lang="en-US">
                <a:solidFill>
                  <a:schemeClr val="tx1"/>
                </a:solidFill>
                <a:latin typeface="Cambria" panose="02040503050406030204" pitchFamily="18" charset="0"/>
              </a:rPr>
              <a:t>[1] "How the Ekso Suit Works”, Vimeo, 2015</a:t>
            </a:r>
          </a:p>
          <a:p>
            <a:pPr algn="l"/>
            <a:r>
              <a:rPr lang="en-US">
                <a:solidFill>
                  <a:schemeClr val="tx1"/>
                </a:solidFill>
                <a:latin typeface="Cambria" panose="02040503050406030204" pitchFamily="18" charset="0"/>
              </a:rPr>
              <a:t>[2] “Safety and tolerance of the ReWalk”, </a:t>
            </a:r>
            <a:r>
              <a:rPr lang="it-IT">
                <a:solidFill>
                  <a:schemeClr val="tx1"/>
                </a:solidFill>
                <a:latin typeface="Cambria" panose="02040503050406030204" pitchFamily="18" charset="0"/>
              </a:rPr>
              <a:t>J Spinal Cord Med. 2012 </a:t>
            </a:r>
            <a:endParaRPr lang="en-US">
              <a:solidFill>
                <a:schemeClr val="tx1"/>
              </a:solidFill>
              <a:latin typeface="Cambria" panose="02040503050406030204" pitchFamily="18" charset="0"/>
            </a:endParaRPr>
          </a:p>
          <a:p>
            <a:pPr algn="l"/>
            <a:r>
              <a:rPr lang="en-US">
                <a:solidFill>
                  <a:schemeClr val="tx1"/>
                </a:solidFill>
                <a:latin typeface="Cambria" panose="02040503050406030204" pitchFamily="18" charset="0"/>
              </a:rPr>
              <a:t>[3] "The Indego“, Indego, 2015 </a:t>
            </a:r>
          </a:p>
          <a:p>
            <a:endParaRPr lang="en-US"/>
          </a:p>
          <a:p>
            <a:pPr algn="l"/>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pPr/>
              <a:t>6</a:t>
            </a:fld>
            <a:endParaRPr lang="en-US" dirty="0"/>
          </a:p>
        </p:txBody>
      </p:sp>
      <p:sp>
        <p:nvSpPr>
          <p:cNvPr id="5" name="TextBox 4"/>
          <p:cNvSpPr txBox="1"/>
          <p:nvPr/>
        </p:nvSpPr>
        <p:spPr>
          <a:xfrm>
            <a:off x="2945945" y="5698691"/>
            <a:ext cx="6601912" cy="646331"/>
          </a:xfrm>
          <a:prstGeom prst="rect">
            <a:avLst/>
          </a:prstGeom>
          <a:noFill/>
        </p:spPr>
        <p:txBody>
          <a:bodyPr wrap="square" rtlCol="0">
            <a:spAutoFit/>
          </a:bodyPr>
          <a:lstStyle/>
          <a:p>
            <a:r>
              <a:rPr lang="en-IN">
                <a:latin typeface="Cambria" panose="02040503050406030204" pitchFamily="18" charset="0"/>
                <a:cs typeface="Calibri" panose="020F0502020204030204" pitchFamily="34" charset="0"/>
              </a:rPr>
              <a:t>           (a) Ekso [1]              (</a:t>
            </a:r>
            <a:r>
              <a:rPr lang="en-IN" dirty="0">
                <a:latin typeface="Cambria" panose="02040503050406030204" pitchFamily="18" charset="0"/>
                <a:cs typeface="Calibri" panose="020F0502020204030204" pitchFamily="34" charset="0"/>
              </a:rPr>
              <a:t>b</a:t>
            </a:r>
            <a:r>
              <a:rPr lang="en-IN">
                <a:latin typeface="Cambria" panose="02040503050406030204" pitchFamily="18" charset="0"/>
                <a:cs typeface="Calibri" panose="020F0502020204030204" pitchFamily="34" charset="0"/>
              </a:rPr>
              <a:t>) ReWalk [2]                (</a:t>
            </a:r>
            <a:r>
              <a:rPr lang="en-IN" dirty="0">
                <a:latin typeface="Cambria" panose="02040503050406030204" pitchFamily="18" charset="0"/>
                <a:cs typeface="Calibri" panose="020F0502020204030204" pitchFamily="34" charset="0"/>
              </a:rPr>
              <a:t>c</a:t>
            </a:r>
            <a:r>
              <a:rPr lang="en-IN">
                <a:latin typeface="Cambria" panose="02040503050406030204" pitchFamily="18" charset="0"/>
                <a:cs typeface="Calibri" panose="020F0502020204030204" pitchFamily="34" charset="0"/>
              </a:rPr>
              <a:t>) Indego [3] </a:t>
            </a:r>
            <a:endParaRPr lang="en-US" dirty="0">
              <a:latin typeface="Cambria" panose="02040503050406030204" pitchFamily="18" charset="0"/>
              <a:cs typeface="Calibri" panose="020F0502020204030204" pitchFamily="34" charset="0"/>
            </a:endParaRPr>
          </a:p>
          <a:p>
            <a:endParaRPr lang="en-US"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664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60</a:t>
            </a:fld>
            <a:endParaRPr lang="en-US" dirty="0"/>
          </a:p>
        </p:txBody>
      </p:sp>
      <p:pic>
        <p:nvPicPr>
          <p:cNvPr id="10" name="Picture 9" descr="A picture containing automaton, object&#10;&#10;Description generated with very high confidence">
            <a:extLst>
              <a:ext uri="{FF2B5EF4-FFF2-40B4-BE49-F238E27FC236}">
                <a16:creationId xmlns:a16="http://schemas.microsoft.com/office/drawing/2014/main" id="{CC847436-87B9-4660-8B87-8A6D1B956E3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9171" y="405862"/>
            <a:ext cx="11333657" cy="5622348"/>
          </a:xfrm>
          <a:prstGeom prst="rect">
            <a:avLst/>
          </a:prstGeom>
        </p:spPr>
      </p:pic>
    </p:spTree>
    <p:extLst>
      <p:ext uri="{BB962C8B-B14F-4D97-AF65-F5344CB8AC3E}">
        <p14:creationId xmlns:p14="http://schemas.microsoft.com/office/powerpoint/2010/main" val="486881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31136" y="2739644"/>
            <a:ext cx="7729728" cy="3101983"/>
          </a:xfrm>
        </p:spPr>
        <p:txBody>
          <a:bodyPr/>
          <a:lstStyle/>
          <a:p>
            <a:r>
              <a:rPr lang="en-US" dirty="0"/>
              <a:t>Two limitations of FES-</a:t>
            </a:r>
            <a:r>
              <a:rPr lang="en-US" dirty="0" err="1"/>
              <a:t>adied</a:t>
            </a:r>
            <a:r>
              <a:rPr lang="en-US" dirty="0"/>
              <a:t> gait</a:t>
            </a:r>
          </a:p>
          <a:p>
            <a:r>
              <a:rPr lang="en-US" dirty="0"/>
              <a:t>systems are rapid muscle fatigue and the inability to precisely control the stepping motion</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61</a:t>
            </a:fld>
            <a:endParaRPr lang="en-US" dirty="0"/>
          </a:p>
        </p:txBody>
      </p:sp>
    </p:spTree>
    <p:extLst>
      <p:ext uri="{BB962C8B-B14F-4D97-AF65-F5344CB8AC3E}">
        <p14:creationId xmlns:p14="http://schemas.microsoft.com/office/powerpoint/2010/main" val="2624586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CF452E-4716-49FE-8C94-FD3C4A318D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42B1674-C0CB-49C0-915B-2709664DFB78}"/>
              </a:ext>
            </a:extLst>
          </p:cNvPr>
          <p:cNvSpPr>
            <a:spLocks noGrp="1"/>
          </p:cNvSpPr>
          <p:nvPr>
            <p:ph type="sldNum" sz="quarter" idx="12"/>
          </p:nvPr>
        </p:nvSpPr>
        <p:spPr/>
        <p:txBody>
          <a:bodyPr/>
          <a:lstStyle/>
          <a:p>
            <a:fld id="{8A7A6979-0714-4377-B894-6BE4C2D6E202}" type="slidenum">
              <a:rPr lang="en-US" smtClean="0"/>
              <a:pPr/>
              <a:t>62</a:t>
            </a:fld>
            <a:endParaRPr lang="en-US" dirty="0"/>
          </a:p>
        </p:txBody>
      </p:sp>
      <p:pic>
        <p:nvPicPr>
          <p:cNvPr id="6" name="Picture 5">
            <a:extLst>
              <a:ext uri="{FF2B5EF4-FFF2-40B4-BE49-F238E27FC236}">
                <a16:creationId xmlns:a16="http://schemas.microsoft.com/office/drawing/2014/main" id="{9DCDFBD1-F241-48DB-AA24-C1F5BF192A9A}"/>
              </a:ext>
            </a:extLst>
          </p:cNvPr>
          <p:cNvPicPr>
            <a:picLocks noChangeAspect="1"/>
          </p:cNvPicPr>
          <p:nvPr/>
        </p:nvPicPr>
        <p:blipFill>
          <a:blip r:embed="rId2"/>
          <a:stretch>
            <a:fillRect/>
          </a:stretch>
        </p:blipFill>
        <p:spPr>
          <a:xfrm>
            <a:off x="559478" y="1024774"/>
            <a:ext cx="11322960" cy="4051617"/>
          </a:xfrm>
          <a:prstGeom prst="rect">
            <a:avLst/>
          </a:prstGeom>
        </p:spPr>
      </p:pic>
    </p:spTree>
    <p:extLst>
      <p:ext uri="{BB962C8B-B14F-4D97-AF65-F5344CB8AC3E}">
        <p14:creationId xmlns:p14="http://schemas.microsoft.com/office/powerpoint/2010/main" val="2971135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Some geometrical considerations for motor attachment </a:t>
            </a:r>
            <a:endParaRPr lang="en-US" dirty="0"/>
          </a:p>
        </p:txBody>
      </p:sp>
      <p:sp>
        <p:nvSpPr>
          <p:cNvPr id="3" name="Content Placeholder 2"/>
          <p:cNvSpPr>
            <a:spLocks noGrp="1"/>
          </p:cNvSpPr>
          <p:nvPr>
            <p:ph idx="1"/>
          </p:nvPr>
        </p:nvSpPr>
        <p:spPr/>
        <p:txBody>
          <a:bodyPr/>
          <a:lstStyle/>
          <a:p>
            <a:pPr marL="0" indent="0">
              <a:buNone/>
            </a:pPr>
            <a:r>
              <a:rPr lang="en-IN" sz="1800" dirty="0"/>
              <a:t>A</a:t>
            </a:r>
            <a:r>
              <a:rPr lang="en-US" sz="1800" dirty="0" err="1"/>
              <a:t>ngular</a:t>
            </a:r>
            <a:r>
              <a:rPr lang="en-US" sz="1800" dirty="0"/>
              <a:t> rotation </a:t>
            </a:r>
            <a:r>
              <a:rPr lang="en-IN" sz="1800" dirty="0"/>
              <a:t>required to disengage spring</a:t>
            </a:r>
            <a:r>
              <a:rPr lang="en-US" sz="1800" dirty="0"/>
              <a:t> = 11</a:t>
            </a:r>
            <a:r>
              <a:rPr lang="en-IN" sz="1800" dirty="0"/>
              <a:t>°</a:t>
            </a:r>
          </a:p>
          <a:p>
            <a:pPr marL="0" indent="0">
              <a:buNone/>
            </a:pPr>
            <a:r>
              <a:rPr lang="en-IN" sz="1800" dirty="0"/>
              <a:t>Projected arc length =  R*sin</a:t>
            </a:r>
            <a:r>
              <a:rPr lang="el-GR" sz="1800" dirty="0"/>
              <a:t>θ</a:t>
            </a:r>
            <a:r>
              <a:rPr lang="en-IN" sz="1800" dirty="0"/>
              <a:t> = 4.6 mm</a:t>
            </a:r>
          </a:p>
          <a:p>
            <a:pPr marL="0" indent="0">
              <a:buNone/>
            </a:pPr>
            <a:endParaRPr lang="en-IN" sz="1800" dirty="0"/>
          </a:p>
          <a:p>
            <a:pPr marL="0" indent="0">
              <a:buNone/>
            </a:pPr>
            <a:r>
              <a:rPr lang="en-IN" sz="1800" dirty="0"/>
              <a:t>Same projected length for motor: </a:t>
            </a:r>
          </a:p>
          <a:p>
            <a:pPr marL="0" indent="0">
              <a:buNone/>
            </a:pPr>
            <a:r>
              <a:rPr lang="en-IN" sz="1800" dirty="0"/>
              <a:t>r*sin</a:t>
            </a:r>
            <a:r>
              <a:rPr lang="el-GR" sz="1800" dirty="0"/>
              <a:t>α</a:t>
            </a:r>
            <a:r>
              <a:rPr lang="en-IN" sz="1800" dirty="0"/>
              <a:t> = 4.6 mm (where </a:t>
            </a:r>
            <a:r>
              <a:rPr lang="el-GR" sz="1800" dirty="0"/>
              <a:t>α</a:t>
            </a:r>
            <a:r>
              <a:rPr lang="en-IN" sz="1800" dirty="0"/>
              <a:t> is the rotation of motors shaft)</a:t>
            </a:r>
          </a:p>
          <a:p>
            <a:pPr marL="0" indent="0">
              <a:buNone/>
            </a:pPr>
            <a:r>
              <a:rPr lang="el-GR" sz="1800" dirty="0"/>
              <a:t>α</a:t>
            </a:r>
            <a:r>
              <a:rPr lang="en-IN" sz="1800" dirty="0"/>
              <a:t> = </a:t>
            </a:r>
            <a:r>
              <a:rPr lang="en-IN" sz="1800" b="1" dirty="0"/>
              <a:t>45.04°</a:t>
            </a:r>
          </a:p>
          <a:p>
            <a:pPr marL="0" indent="0">
              <a:buNone/>
            </a:pPr>
            <a:endParaRPr lang="en-IN" sz="1800" dirty="0"/>
          </a:p>
          <a:p>
            <a:pPr marL="0" indent="0">
              <a:buNone/>
            </a:pPr>
            <a:r>
              <a:rPr lang="en-IN" sz="1800" dirty="0"/>
              <a:t>Control tang moves in an arc:</a:t>
            </a:r>
          </a:p>
          <a:p>
            <a:pPr marL="0" indent="0">
              <a:buNone/>
            </a:pPr>
            <a:r>
              <a:rPr lang="en-IN" sz="1800" dirty="0"/>
              <a:t>Clearance required = r-</a:t>
            </a:r>
            <a:r>
              <a:rPr lang="en-IN" sz="1800" dirty="0" err="1"/>
              <a:t>rcos</a:t>
            </a:r>
            <a:r>
              <a:rPr lang="el-GR" sz="1800" dirty="0"/>
              <a:t>α</a:t>
            </a:r>
            <a:r>
              <a:rPr lang="en-IN" sz="1800" dirty="0"/>
              <a:t>  =</a:t>
            </a:r>
            <a:r>
              <a:rPr lang="en-IN" sz="1800" b="1" dirty="0"/>
              <a:t>1.9 mm</a:t>
            </a:r>
            <a:endParaRPr lang="en-IN" b="1" dirty="0"/>
          </a:p>
          <a:p>
            <a:pPr marL="0" indent="0">
              <a:buNone/>
            </a:pPr>
            <a:endParaRPr lang="en-IN" dirty="0"/>
          </a:p>
          <a:p>
            <a:pPr marL="0" indent="0">
              <a:buNone/>
            </a:pPr>
            <a:endParaRPr lang="en-IN"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63</a:t>
            </a:fld>
            <a:endParaRPr lang="en-US" dirty="0"/>
          </a:p>
        </p:txBody>
      </p:sp>
      <p:pic>
        <p:nvPicPr>
          <p:cNvPr id="15" name="Picture 14"/>
          <p:cNvPicPr>
            <a:picLocks noChangeAspect="1"/>
          </p:cNvPicPr>
          <p:nvPr/>
        </p:nvPicPr>
        <p:blipFill>
          <a:blip r:embed="rId3"/>
          <a:stretch>
            <a:fillRect/>
          </a:stretch>
        </p:blipFill>
        <p:spPr>
          <a:xfrm>
            <a:off x="8580838" y="1674850"/>
            <a:ext cx="2019668" cy="2453822"/>
          </a:xfrm>
          <a:prstGeom prst="rect">
            <a:avLst/>
          </a:prstGeom>
        </p:spPr>
      </p:pic>
      <p:pic>
        <p:nvPicPr>
          <p:cNvPr id="17" name="Picture 16"/>
          <p:cNvPicPr>
            <a:picLocks noChangeAspect="1"/>
          </p:cNvPicPr>
          <p:nvPr/>
        </p:nvPicPr>
        <p:blipFill>
          <a:blip r:embed="rId4"/>
          <a:stretch>
            <a:fillRect/>
          </a:stretch>
        </p:blipFill>
        <p:spPr>
          <a:xfrm>
            <a:off x="8131119" y="4213225"/>
            <a:ext cx="4089005" cy="2098675"/>
          </a:xfrm>
          <a:prstGeom prst="rect">
            <a:avLst/>
          </a:prstGeom>
        </p:spPr>
      </p:pic>
      <p:pic>
        <p:nvPicPr>
          <p:cNvPr id="19" name="Picture 18"/>
          <p:cNvPicPr>
            <a:picLocks noChangeAspect="1"/>
          </p:cNvPicPr>
          <p:nvPr/>
        </p:nvPicPr>
        <p:blipFill>
          <a:blip r:embed="rId5"/>
          <a:stretch>
            <a:fillRect/>
          </a:stretch>
        </p:blipFill>
        <p:spPr>
          <a:xfrm>
            <a:off x="4519141" y="4213225"/>
            <a:ext cx="3212619" cy="2096537"/>
          </a:xfrm>
          <a:prstGeom prst="rect">
            <a:avLst/>
          </a:prstGeom>
        </p:spPr>
      </p:pic>
    </p:spTree>
    <p:extLst>
      <p:ext uri="{BB962C8B-B14F-4D97-AF65-F5344CB8AC3E}">
        <p14:creationId xmlns:p14="http://schemas.microsoft.com/office/powerpoint/2010/main" val="3832725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205"/>
            <a:ext cx="10515600" cy="1325563"/>
          </a:xfrm>
        </p:spPr>
        <p:txBody>
          <a:bodyPr/>
          <a:lstStyle/>
          <a:p>
            <a:r>
              <a:rPr lang="en-IN" dirty="0"/>
              <a:t>Angle between the ends of the spring</a:t>
            </a:r>
            <a:endParaRPr lang="en-US" dirty="0"/>
          </a:p>
        </p:txBody>
      </p:sp>
      <p:sp>
        <p:nvSpPr>
          <p:cNvPr id="3" name="Content Placeholder 2"/>
          <p:cNvSpPr>
            <a:spLocks noGrp="1"/>
          </p:cNvSpPr>
          <p:nvPr>
            <p:ph idx="1"/>
          </p:nvPr>
        </p:nvSpPr>
        <p:spPr>
          <a:xfrm>
            <a:off x="838200" y="1398904"/>
            <a:ext cx="10515600" cy="4737735"/>
          </a:xfrm>
        </p:spPr>
        <p:txBody>
          <a:bodyPr>
            <a:normAutofit/>
          </a:bodyPr>
          <a:lstStyle/>
          <a:p>
            <a:pPr marL="0" indent="0">
              <a:buNone/>
            </a:pPr>
            <a:r>
              <a:rPr lang="en-IN" sz="1800" u="sng" dirty="0"/>
              <a:t>Unmounted Spring</a:t>
            </a:r>
            <a:r>
              <a:rPr lang="en-IN" sz="1800" dirty="0"/>
              <a:t>:</a:t>
            </a:r>
          </a:p>
          <a:p>
            <a:pPr marL="0" indent="0">
              <a:buNone/>
            </a:pPr>
            <a:r>
              <a:rPr lang="en-IN" sz="1800" dirty="0"/>
              <a:t>r = 21.3995 cm</a:t>
            </a:r>
          </a:p>
          <a:p>
            <a:pPr marL="0" indent="0">
              <a:buNone/>
            </a:pPr>
            <a:r>
              <a:rPr lang="en-IN" sz="1800" dirty="0"/>
              <a:t>n = number of coils = 13.5</a:t>
            </a:r>
          </a:p>
          <a:p>
            <a:pPr marL="0" indent="0">
              <a:buNone/>
            </a:pPr>
            <a:r>
              <a:rPr lang="en-IN" sz="1800" dirty="0"/>
              <a:t>Coiled length of spring = 2*π*r*n = 1781.55 cm</a:t>
            </a:r>
          </a:p>
          <a:p>
            <a:pPr marL="0" indent="0">
              <a:buNone/>
            </a:pPr>
            <a:r>
              <a:rPr lang="en-IN" sz="1800" dirty="0"/>
              <a:t>Each revolution = 2*π*r = 134.457 cm</a:t>
            </a:r>
          </a:p>
          <a:p>
            <a:pPr marL="0" indent="0">
              <a:buNone/>
            </a:pPr>
            <a:endParaRPr lang="en-IN" sz="1800" u="sng" dirty="0"/>
          </a:p>
          <a:p>
            <a:pPr marL="0" indent="0">
              <a:buNone/>
            </a:pPr>
            <a:r>
              <a:rPr lang="en-IN" sz="1800" u="sng" dirty="0"/>
              <a:t>Mounted Spring</a:t>
            </a:r>
            <a:r>
              <a:rPr lang="en-IN" sz="1800" dirty="0"/>
              <a:t>:</a:t>
            </a:r>
          </a:p>
          <a:p>
            <a:pPr marL="0" indent="0">
              <a:buNone/>
            </a:pPr>
            <a:r>
              <a:rPr lang="en-IN" sz="1800" dirty="0"/>
              <a:t>R = 21.3995 cm</a:t>
            </a:r>
          </a:p>
          <a:p>
            <a:pPr marL="0" indent="0">
              <a:buNone/>
            </a:pPr>
            <a:r>
              <a:rPr lang="en-IN" sz="1800" dirty="0"/>
              <a:t>Coiled length of spring = 1781.55 cm</a:t>
            </a:r>
          </a:p>
          <a:p>
            <a:pPr marL="0" indent="0">
              <a:buNone/>
            </a:pPr>
            <a:r>
              <a:rPr lang="en-IN" sz="1800" dirty="0"/>
              <a:t>Each revolution = 2*π*R = 138.8458 cm</a:t>
            </a:r>
          </a:p>
          <a:p>
            <a:pPr marL="0" indent="0">
              <a:buNone/>
            </a:pPr>
            <a:r>
              <a:rPr lang="en-IN" sz="1800" dirty="0"/>
              <a:t>Number of revolutions on shaft = coiled length/each rev = 12.8311</a:t>
            </a:r>
          </a:p>
          <a:p>
            <a:pPr marL="0" indent="0">
              <a:buNone/>
            </a:pPr>
            <a:r>
              <a:rPr lang="en-IN" sz="1800" dirty="0"/>
              <a:t>Angle between the ends of the spring = 0.1689*360° = 60.804°</a:t>
            </a:r>
          </a:p>
          <a:p>
            <a:pPr marL="0" indent="0">
              <a:buNone/>
            </a:pPr>
            <a:endParaRPr lang="en-IN" sz="1800" dirty="0"/>
          </a:p>
          <a:p>
            <a:pPr marL="0" indent="0">
              <a:buNone/>
            </a:pPr>
            <a:endParaRPr lang="en-IN" sz="1800" dirty="0"/>
          </a:p>
          <a:p>
            <a:pPr marL="0" indent="0">
              <a:buNone/>
            </a:pPr>
            <a:endParaRPr lang="en-IN" sz="1800" dirty="0"/>
          </a:p>
          <a:p>
            <a:pPr marL="0" indent="0">
              <a:buNone/>
            </a:pPr>
            <a:endParaRPr lang="en-IN" sz="1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64</a:t>
            </a:fld>
            <a:endParaRPr lang="en-US" dirty="0"/>
          </a:p>
        </p:txBody>
      </p:sp>
      <p:pic>
        <p:nvPicPr>
          <p:cNvPr id="7" name="Picture 6"/>
          <p:cNvPicPr>
            <a:picLocks noChangeAspect="1"/>
          </p:cNvPicPr>
          <p:nvPr/>
        </p:nvPicPr>
        <p:blipFill>
          <a:blip r:embed="rId3"/>
          <a:stretch>
            <a:fillRect/>
          </a:stretch>
        </p:blipFill>
        <p:spPr>
          <a:xfrm>
            <a:off x="8900532" y="2089689"/>
            <a:ext cx="2958791" cy="2219093"/>
          </a:xfrm>
          <a:prstGeom prst="rect">
            <a:avLst/>
          </a:prstGeom>
        </p:spPr>
      </p:pic>
      <p:sp>
        <p:nvSpPr>
          <p:cNvPr id="8" name="Rectangle 7"/>
          <p:cNvSpPr/>
          <p:nvPr/>
        </p:nvSpPr>
        <p:spPr>
          <a:xfrm>
            <a:off x="8347927" y="4414792"/>
            <a:ext cx="4064000" cy="584775"/>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Fig 14: Wrap Spring- ends of unmounted spring are at 90deg relative to one another</a:t>
            </a:r>
          </a:p>
        </p:txBody>
      </p:sp>
    </p:spTree>
    <p:extLst>
      <p:ext uri="{BB962C8B-B14F-4D97-AF65-F5344CB8AC3E}">
        <p14:creationId xmlns:p14="http://schemas.microsoft.com/office/powerpoint/2010/main" val="3399714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0C27-9F21-4B8A-BC68-FB81E19651CC}"/>
              </a:ext>
            </a:extLst>
          </p:cNvPr>
          <p:cNvSpPr>
            <a:spLocks noGrp="1"/>
          </p:cNvSpPr>
          <p:nvPr>
            <p:ph type="title"/>
          </p:nvPr>
        </p:nvSpPr>
        <p:spPr/>
        <p:txBody>
          <a:bodyPr/>
          <a:lstStyle/>
          <a:p>
            <a:endParaRPr lang="en-US"/>
          </a:p>
        </p:txBody>
      </p:sp>
      <p:pic>
        <p:nvPicPr>
          <p:cNvPr id="7" name="Content Placeholder 6" descr="A close up of a device&#10;&#10;Description generated with high confidence">
            <a:extLst>
              <a:ext uri="{FF2B5EF4-FFF2-40B4-BE49-F238E27FC236}">
                <a16:creationId xmlns:a16="http://schemas.microsoft.com/office/drawing/2014/main" id="{68E60243-2E32-44AC-9553-C8C4D1FBFD12}"/>
              </a:ext>
            </a:extLst>
          </p:cNvPr>
          <p:cNvPicPr>
            <a:picLocks noGrp="1" noChangeAspect="1"/>
          </p:cNvPicPr>
          <p:nvPr>
            <p:ph idx="1"/>
          </p:nvPr>
        </p:nvPicPr>
        <p:blipFill>
          <a:blip r:embed="rId2"/>
          <a:stretch>
            <a:fillRect/>
          </a:stretch>
        </p:blipFill>
        <p:spPr>
          <a:xfrm>
            <a:off x="-179482" y="0"/>
            <a:ext cx="12376562" cy="6879686"/>
          </a:xfrm>
        </p:spPr>
      </p:pic>
      <p:sp>
        <p:nvSpPr>
          <p:cNvPr id="4" name="Footer Placeholder 3">
            <a:extLst>
              <a:ext uri="{FF2B5EF4-FFF2-40B4-BE49-F238E27FC236}">
                <a16:creationId xmlns:a16="http://schemas.microsoft.com/office/drawing/2014/main" id="{1209D576-70E2-4F20-A83A-36EB066597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3C63E2-6846-4F1D-BA16-C2DC0F6753E8}"/>
              </a:ext>
            </a:extLst>
          </p:cNvPr>
          <p:cNvSpPr>
            <a:spLocks noGrp="1"/>
          </p:cNvSpPr>
          <p:nvPr>
            <p:ph type="sldNum" sz="quarter" idx="12"/>
          </p:nvPr>
        </p:nvSpPr>
        <p:spPr/>
        <p:txBody>
          <a:bodyPr/>
          <a:lstStyle/>
          <a:p>
            <a:fld id="{8A7A6979-0714-4377-B894-6BE4C2D6E202}" type="slidenum">
              <a:rPr lang="en-US" smtClean="0"/>
              <a:pPr/>
              <a:t>65</a:t>
            </a:fld>
            <a:endParaRPr lang="en-US" dirty="0"/>
          </a:p>
        </p:txBody>
      </p:sp>
    </p:spTree>
    <p:extLst>
      <p:ext uri="{BB962C8B-B14F-4D97-AF65-F5344CB8AC3E}">
        <p14:creationId xmlns:p14="http://schemas.microsoft.com/office/powerpoint/2010/main" val="3826983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969311-46E2-4733-B721-2663402BC1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15E1EE5-008C-4DE4-9F75-270A21B3FD0B}"/>
              </a:ext>
            </a:extLst>
          </p:cNvPr>
          <p:cNvSpPr>
            <a:spLocks noGrp="1"/>
          </p:cNvSpPr>
          <p:nvPr>
            <p:ph type="sldNum" sz="quarter" idx="12"/>
          </p:nvPr>
        </p:nvSpPr>
        <p:spPr/>
        <p:txBody>
          <a:bodyPr/>
          <a:lstStyle/>
          <a:p>
            <a:fld id="{8A7A6979-0714-4377-B894-6BE4C2D6E202}" type="slidenum">
              <a:rPr lang="en-US" smtClean="0"/>
              <a:pPr/>
              <a:t>66</a:t>
            </a:fld>
            <a:endParaRPr lang="en-US" dirty="0"/>
          </a:p>
        </p:txBody>
      </p:sp>
      <p:pic>
        <p:nvPicPr>
          <p:cNvPr id="6" name="Picture 5">
            <a:extLst>
              <a:ext uri="{FF2B5EF4-FFF2-40B4-BE49-F238E27FC236}">
                <a16:creationId xmlns:a16="http://schemas.microsoft.com/office/drawing/2014/main" id="{ACB5228F-7BD8-4FE0-B2E4-FD5C442F104C}"/>
              </a:ext>
            </a:extLst>
          </p:cNvPr>
          <p:cNvPicPr/>
          <p:nvPr/>
        </p:nvPicPr>
        <p:blipFill>
          <a:blip r:embed="rId2"/>
          <a:stretch>
            <a:fillRect/>
          </a:stretch>
        </p:blipFill>
        <p:spPr>
          <a:xfrm>
            <a:off x="2558502" y="1255303"/>
            <a:ext cx="7074993" cy="3891690"/>
          </a:xfrm>
          <a:prstGeom prst="rect">
            <a:avLst/>
          </a:prstGeom>
        </p:spPr>
      </p:pic>
    </p:spTree>
    <p:extLst>
      <p:ext uri="{BB962C8B-B14F-4D97-AF65-F5344CB8AC3E}">
        <p14:creationId xmlns:p14="http://schemas.microsoft.com/office/powerpoint/2010/main" val="2490722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4B1D-A880-4FDE-A129-3F861CB51555}"/>
              </a:ext>
            </a:extLst>
          </p:cNvPr>
          <p:cNvSpPr>
            <a:spLocks noGrp="1"/>
          </p:cNvSpPr>
          <p:nvPr>
            <p:ph type="title"/>
          </p:nvPr>
        </p:nvSpPr>
        <p:spPr>
          <a:xfrm>
            <a:off x="838200" y="13786"/>
            <a:ext cx="10515600" cy="1325563"/>
          </a:xfrm>
        </p:spPr>
        <p:txBody>
          <a:bodyPr/>
          <a:lstStyle/>
          <a:p>
            <a:r>
              <a:rPr lang="en-US" dirty="0"/>
              <a:t>Project background</a:t>
            </a:r>
          </a:p>
        </p:txBody>
      </p:sp>
      <p:sp>
        <p:nvSpPr>
          <p:cNvPr id="3" name="Content Placeholder 2">
            <a:extLst>
              <a:ext uri="{FF2B5EF4-FFF2-40B4-BE49-F238E27FC236}">
                <a16:creationId xmlns:a16="http://schemas.microsoft.com/office/drawing/2014/main" id="{3AAD20F9-F8E0-44E5-92B4-72CBD6BBC92E}"/>
              </a:ext>
            </a:extLst>
          </p:cNvPr>
          <p:cNvSpPr>
            <a:spLocks noGrp="1"/>
          </p:cNvSpPr>
          <p:nvPr>
            <p:ph idx="1"/>
          </p:nvPr>
        </p:nvSpPr>
        <p:spPr>
          <a:xfrm>
            <a:off x="67636" y="1307324"/>
            <a:ext cx="2828082" cy="921821"/>
          </a:xfrm>
        </p:spPr>
        <p:txBody>
          <a:bodyPr>
            <a:normAutofit/>
          </a:bodyPr>
          <a:lstStyle/>
          <a:p>
            <a:pPr marL="0" indent="0">
              <a:buNone/>
            </a:pPr>
            <a:r>
              <a:rPr lang="en-US" sz="2000"/>
              <a:t>Controlled brake orthosis (Goldfarb [1])</a:t>
            </a:r>
            <a:endParaRPr lang="en-US" sz="2000" dirty="0"/>
          </a:p>
          <a:p>
            <a:pPr marL="0" indent="0">
              <a:buNone/>
            </a:pPr>
            <a:endParaRPr lang="en-US" sz="2000" dirty="0"/>
          </a:p>
        </p:txBody>
      </p:sp>
      <p:sp>
        <p:nvSpPr>
          <p:cNvPr id="4" name="Footer Placeholder 3">
            <a:extLst>
              <a:ext uri="{FF2B5EF4-FFF2-40B4-BE49-F238E27FC236}">
                <a16:creationId xmlns:a16="http://schemas.microsoft.com/office/drawing/2014/main" id="{40A6DE84-4E16-4BEA-994C-F7D32100BD59}"/>
              </a:ext>
            </a:extLst>
          </p:cNvPr>
          <p:cNvSpPr>
            <a:spLocks noGrp="1"/>
          </p:cNvSpPr>
          <p:nvPr>
            <p:ph type="ftr" sz="quarter" idx="11"/>
          </p:nvPr>
        </p:nvSpPr>
        <p:spPr>
          <a:xfrm>
            <a:off x="409855" y="5708023"/>
            <a:ext cx="11372290" cy="868071"/>
          </a:xfrm>
        </p:spPr>
        <p:txBody>
          <a:bodyPr/>
          <a:lstStyle/>
          <a:p>
            <a:pPr algn="l"/>
            <a:r>
              <a:rPr lang="en-IN">
                <a:solidFill>
                  <a:schemeClr val="tx1"/>
                </a:solidFill>
                <a:latin typeface="Cambria" panose="02040503050406030204" pitchFamily="18" charset="0"/>
              </a:rPr>
              <a:t>[1] Goldfarb, “Design of a controlled brake orthosis for FES-aided gait”, </a:t>
            </a:r>
            <a:r>
              <a:rPr lang="en-US">
                <a:solidFill>
                  <a:schemeClr val="tx1"/>
                </a:solidFill>
                <a:latin typeface="Cambria" panose="02040503050406030204" pitchFamily="18" charset="0"/>
              </a:rPr>
              <a:t>IEEE Transactions on Neural Systems and Rehabilitation Engineering, </a:t>
            </a:r>
            <a:r>
              <a:rPr lang="en-IN">
                <a:solidFill>
                  <a:schemeClr val="tx1"/>
                </a:solidFill>
                <a:latin typeface="Cambria" panose="02040503050406030204" pitchFamily="18" charset="0"/>
              </a:rPr>
              <a:t>2003</a:t>
            </a:r>
          </a:p>
          <a:p>
            <a:pPr algn="l"/>
            <a:r>
              <a:rPr lang="en-US">
                <a:solidFill>
                  <a:schemeClr val="tx1"/>
                </a:solidFill>
                <a:latin typeface="Cambria" panose="02040503050406030204" pitchFamily="18" charset="0"/>
              </a:rPr>
              <a:t>[2] Rivard, “Design and Simulation of a Pneumatic, Stored-energy, Hybrid Orthosis for Gait Restoration”, Journal of Biomechanical Engineering, 2005</a:t>
            </a:r>
          </a:p>
          <a:p>
            <a:pPr algn="l"/>
            <a:r>
              <a:rPr lang="en-US">
                <a:solidFill>
                  <a:schemeClr val="tx1"/>
                </a:solidFill>
                <a:latin typeface="Cambria" panose="02040503050406030204" pitchFamily="18" charset="0"/>
              </a:rPr>
              <a:t>[3] Kangude, “Single Channel Hybrid FES Gait Assist System,” Journal of Medical Devices, 2009</a:t>
            </a:r>
          </a:p>
          <a:p>
            <a:pPr algn="l"/>
            <a:r>
              <a:rPr lang="en-US">
                <a:solidFill>
                  <a:schemeClr val="tx1"/>
                </a:solidFill>
                <a:latin typeface="Cambria" panose="02040503050406030204" pitchFamily="18" charset="0"/>
              </a:rPr>
              <a:t>[4] Boughner, “Preliminary design of an energy storing orthosis for providing gait to people with spinal cord injury”, IEEE Engineering in Medicine and Biology Society, 2014</a:t>
            </a:r>
          </a:p>
          <a:p>
            <a:pPr algn="l"/>
            <a:endParaRPr lang="en-US">
              <a:solidFill>
                <a:schemeClr val="tx1"/>
              </a:solidFill>
              <a:latin typeface="Cambria" panose="02040503050406030204" pitchFamily="18" charset="0"/>
            </a:endParaRPr>
          </a:p>
          <a:p>
            <a:endParaRPr lang="en-US" dirty="0"/>
          </a:p>
        </p:txBody>
      </p:sp>
      <p:sp>
        <p:nvSpPr>
          <p:cNvPr id="5" name="Slide Number Placeholder 4">
            <a:extLst>
              <a:ext uri="{FF2B5EF4-FFF2-40B4-BE49-F238E27FC236}">
                <a16:creationId xmlns:a16="http://schemas.microsoft.com/office/drawing/2014/main" id="{09C86406-2252-4D72-A368-34D0F544B29B}"/>
              </a:ext>
            </a:extLst>
          </p:cNvPr>
          <p:cNvSpPr>
            <a:spLocks noGrp="1"/>
          </p:cNvSpPr>
          <p:nvPr>
            <p:ph type="sldNum" sz="quarter" idx="12"/>
          </p:nvPr>
        </p:nvSpPr>
        <p:spPr/>
        <p:txBody>
          <a:bodyPr/>
          <a:lstStyle/>
          <a:p>
            <a:fld id="{8A7A6979-0714-4377-B894-6BE4C2D6E202}" type="slidenum">
              <a:rPr lang="en-US" smtClean="0"/>
              <a:pPr/>
              <a:t>7</a:t>
            </a:fld>
            <a:endParaRPr lang="en-US" dirty="0"/>
          </a:p>
        </p:txBody>
      </p:sp>
      <p:pic>
        <p:nvPicPr>
          <p:cNvPr id="8" name="Picture 7">
            <a:extLst>
              <a:ext uri="{FF2B5EF4-FFF2-40B4-BE49-F238E27FC236}">
                <a16:creationId xmlns:a16="http://schemas.microsoft.com/office/drawing/2014/main" id="{708175C7-396F-4AC9-BC36-F7D1DAAE507A}"/>
              </a:ext>
            </a:extLst>
          </p:cNvPr>
          <p:cNvPicPr>
            <a:picLocks noChangeAspect="1"/>
          </p:cNvPicPr>
          <p:nvPr/>
        </p:nvPicPr>
        <p:blipFill>
          <a:blip r:embed="rId3"/>
          <a:stretch>
            <a:fillRect/>
          </a:stretch>
        </p:blipFill>
        <p:spPr>
          <a:xfrm>
            <a:off x="5060278" y="2229145"/>
            <a:ext cx="3569639" cy="2914299"/>
          </a:xfrm>
          <a:prstGeom prst="rect">
            <a:avLst/>
          </a:prstGeom>
        </p:spPr>
      </p:pic>
      <p:pic>
        <p:nvPicPr>
          <p:cNvPr id="9" name="Picture 5">
            <a:extLst>
              <a:ext uri="{FF2B5EF4-FFF2-40B4-BE49-F238E27FC236}">
                <a16:creationId xmlns:a16="http://schemas.microsoft.com/office/drawing/2014/main" id="{B69140D3-3B02-427E-B47C-C6F918F43A86}"/>
              </a:ext>
            </a:extLst>
          </p:cNvPr>
          <p:cNvPicPr>
            <a:picLocks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534780" y="2116707"/>
            <a:ext cx="1893794" cy="308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a:extLst>
              <a:ext uri="{FF2B5EF4-FFF2-40B4-BE49-F238E27FC236}">
                <a16:creationId xmlns:a16="http://schemas.microsoft.com/office/drawing/2014/main" id="{5E596A23-883F-48F5-83CF-A29A0EEB3DE5}"/>
              </a:ext>
            </a:extLst>
          </p:cNvPr>
          <p:cNvSpPr txBox="1"/>
          <p:nvPr/>
        </p:nvSpPr>
        <p:spPr>
          <a:xfrm>
            <a:off x="2817431" y="1045736"/>
            <a:ext cx="2375364" cy="1015663"/>
          </a:xfrm>
          <a:prstGeom prst="rect">
            <a:avLst/>
          </a:prstGeom>
          <a:noFill/>
        </p:spPr>
        <p:txBody>
          <a:bodyPr wrap="square" rtlCol="0">
            <a:spAutoFit/>
          </a:bodyPr>
          <a:lstStyle/>
          <a:p>
            <a:r>
              <a:rPr lang="en-US" sz="2000">
                <a:latin typeface="Cambria" panose="02040503050406030204" pitchFamily="18" charset="0"/>
                <a:ea typeface="Cambria" panose="02040503050406030204" pitchFamily="18" charset="0"/>
              </a:rPr>
              <a:t>1st gen energy storing orthosis (ESO)  (Rivard [2])</a:t>
            </a:r>
          </a:p>
        </p:txBody>
      </p:sp>
      <p:sp>
        <p:nvSpPr>
          <p:cNvPr id="7" name="TextBox 6">
            <a:extLst>
              <a:ext uri="{FF2B5EF4-FFF2-40B4-BE49-F238E27FC236}">
                <a16:creationId xmlns:a16="http://schemas.microsoft.com/office/drawing/2014/main" id="{C9EB95CA-5C27-4B03-B41C-5CD18D81B996}"/>
              </a:ext>
            </a:extLst>
          </p:cNvPr>
          <p:cNvSpPr txBox="1"/>
          <p:nvPr/>
        </p:nvSpPr>
        <p:spPr>
          <a:xfrm>
            <a:off x="5393680" y="1334409"/>
            <a:ext cx="3117564" cy="707886"/>
          </a:xfrm>
          <a:prstGeom prst="rect">
            <a:avLst/>
          </a:prstGeom>
          <a:noFill/>
        </p:spPr>
        <p:txBody>
          <a:bodyPr wrap="square" rtlCol="0">
            <a:spAutoFit/>
          </a:bodyPr>
          <a:lstStyle/>
          <a:p>
            <a:r>
              <a:rPr lang="en-US" sz="2000">
                <a:latin typeface="Cambria" panose="02040503050406030204" pitchFamily="18" charset="0"/>
                <a:ea typeface="Cambria" panose="02040503050406030204" pitchFamily="18" charset="0"/>
              </a:rPr>
              <a:t>2</a:t>
            </a:r>
            <a:r>
              <a:rPr lang="en-US" sz="2000" baseline="30000">
                <a:latin typeface="Cambria" panose="02040503050406030204" pitchFamily="18" charset="0"/>
                <a:ea typeface="Cambria" panose="02040503050406030204" pitchFamily="18" charset="0"/>
              </a:rPr>
              <a:t>nd</a:t>
            </a:r>
            <a:r>
              <a:rPr lang="en-US" sz="2000">
                <a:latin typeface="Cambria" panose="02040503050406030204" pitchFamily="18" charset="0"/>
                <a:ea typeface="Cambria" panose="02040503050406030204" pitchFamily="18" charset="0"/>
              </a:rPr>
              <a:t> gen ESO (Kangude [3]) </a:t>
            </a:r>
          </a:p>
          <a:p>
            <a:endParaRPr lang="en-US" sz="2000"/>
          </a:p>
        </p:txBody>
      </p:sp>
      <p:sp>
        <p:nvSpPr>
          <p:cNvPr id="13" name="TextBox 12">
            <a:extLst>
              <a:ext uri="{FF2B5EF4-FFF2-40B4-BE49-F238E27FC236}">
                <a16:creationId xmlns:a16="http://schemas.microsoft.com/office/drawing/2014/main" id="{FDA4FE3D-D7AB-4182-8593-405124E7356E}"/>
              </a:ext>
            </a:extLst>
          </p:cNvPr>
          <p:cNvSpPr txBox="1"/>
          <p:nvPr/>
        </p:nvSpPr>
        <p:spPr>
          <a:xfrm>
            <a:off x="8909783" y="1303935"/>
            <a:ext cx="3389200" cy="707886"/>
          </a:xfrm>
          <a:prstGeom prst="rect">
            <a:avLst/>
          </a:prstGeom>
          <a:noFill/>
        </p:spPr>
        <p:txBody>
          <a:bodyPr wrap="square" rtlCol="0">
            <a:spAutoFit/>
          </a:bodyPr>
          <a:lstStyle/>
          <a:p>
            <a:r>
              <a:rPr lang="en-US" sz="2000">
                <a:latin typeface="Cambria" panose="02040503050406030204" pitchFamily="18" charset="0"/>
                <a:ea typeface="Cambria" panose="02040503050406030204" pitchFamily="18" charset="0"/>
              </a:rPr>
              <a:t>3rd gen ESO (Boughner [4])</a:t>
            </a:r>
          </a:p>
          <a:p>
            <a:endParaRPr lang="en-US" sz="2000"/>
          </a:p>
        </p:txBody>
      </p:sp>
      <p:pic>
        <p:nvPicPr>
          <p:cNvPr id="14" name="Picture 13">
            <a:extLst>
              <a:ext uri="{FF2B5EF4-FFF2-40B4-BE49-F238E27FC236}">
                <a16:creationId xmlns:a16="http://schemas.microsoft.com/office/drawing/2014/main" id="{1550D116-C201-4544-9643-E4C7B5D948C8}"/>
              </a:ext>
            </a:extLst>
          </p:cNvPr>
          <p:cNvPicPr>
            <a:picLocks noChangeAspect="1"/>
          </p:cNvPicPr>
          <p:nvPr/>
        </p:nvPicPr>
        <p:blipFill>
          <a:blip r:embed="rId5"/>
          <a:stretch>
            <a:fillRect/>
          </a:stretch>
        </p:blipFill>
        <p:spPr>
          <a:xfrm>
            <a:off x="3102121" y="2200336"/>
            <a:ext cx="1805984" cy="2748731"/>
          </a:xfrm>
          <a:prstGeom prst="rect">
            <a:avLst/>
          </a:prstGeom>
        </p:spPr>
      </p:pic>
      <p:pic>
        <p:nvPicPr>
          <p:cNvPr id="15" name="Picture 14">
            <a:extLst>
              <a:ext uri="{FF2B5EF4-FFF2-40B4-BE49-F238E27FC236}">
                <a16:creationId xmlns:a16="http://schemas.microsoft.com/office/drawing/2014/main" id="{8413168C-2F57-4647-936A-E410AD980845}"/>
              </a:ext>
            </a:extLst>
          </p:cNvPr>
          <p:cNvPicPr>
            <a:picLocks noChangeAspect="1"/>
          </p:cNvPicPr>
          <p:nvPr/>
        </p:nvPicPr>
        <p:blipFill>
          <a:blip r:embed="rId6"/>
          <a:stretch>
            <a:fillRect/>
          </a:stretch>
        </p:blipFill>
        <p:spPr>
          <a:xfrm>
            <a:off x="8782090" y="2200336"/>
            <a:ext cx="3434753" cy="3027745"/>
          </a:xfrm>
          <a:prstGeom prst="rect">
            <a:avLst/>
          </a:prstGeom>
        </p:spPr>
      </p:pic>
    </p:spTree>
    <p:extLst>
      <p:ext uri="{BB962C8B-B14F-4D97-AF65-F5344CB8AC3E}">
        <p14:creationId xmlns:p14="http://schemas.microsoft.com/office/powerpoint/2010/main" val="1040032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477012"/>
            <a:ext cx="7729728" cy="839170"/>
          </a:xfrm>
        </p:spPr>
        <p:txBody>
          <a:bodyPr/>
          <a:lstStyle/>
          <a:p>
            <a:pPr algn="ctr"/>
            <a:r>
              <a:rPr lang="en-IN" dirty="0"/>
              <a:t>Objectives</a:t>
            </a:r>
            <a:endParaRPr lang="en-US" dirty="0"/>
          </a:p>
        </p:txBody>
      </p:sp>
      <p:sp>
        <p:nvSpPr>
          <p:cNvPr id="3" name="Content Placeholder 2"/>
          <p:cNvSpPr>
            <a:spLocks noGrp="1"/>
          </p:cNvSpPr>
          <p:nvPr>
            <p:ph idx="1"/>
          </p:nvPr>
        </p:nvSpPr>
        <p:spPr>
          <a:xfrm>
            <a:off x="2702863" y="2344981"/>
            <a:ext cx="7934657" cy="2145739"/>
          </a:xfrm>
        </p:spPr>
        <p:txBody>
          <a:bodyPr>
            <a:normAutofit/>
          </a:bodyPr>
          <a:lstStyle/>
          <a:p>
            <a:pPr marL="457200" indent="-457200">
              <a:buFont typeface="+mj-lt"/>
              <a:buAutoNum type="arabicPeriod"/>
            </a:pPr>
            <a:r>
              <a:rPr lang="en-US" dirty="0"/>
              <a:t>Develop a prototype of </a:t>
            </a:r>
            <a:r>
              <a:rPr lang="en-US"/>
              <a:t>the functional electrical stimulation- energy storing </a:t>
            </a:r>
            <a:r>
              <a:rPr lang="en-US" dirty="0"/>
              <a:t>o</a:t>
            </a:r>
            <a:r>
              <a:rPr lang="en-US"/>
              <a:t>rthosis </a:t>
            </a:r>
            <a:r>
              <a:rPr lang="en-US" dirty="0"/>
              <a:t>(FES-ESO)</a:t>
            </a:r>
          </a:p>
          <a:p>
            <a:pPr marL="457200" indent="-457200">
              <a:buFont typeface="+mj-lt"/>
              <a:buAutoNum type="arabicPeriod"/>
            </a:pPr>
            <a:endParaRPr lang="en-US" dirty="0"/>
          </a:p>
          <a:p>
            <a:pPr marL="457200" indent="-457200">
              <a:buFont typeface="+mj-lt"/>
              <a:buAutoNum type="arabicPeriod"/>
            </a:pPr>
            <a:r>
              <a:rPr lang="en-US" dirty="0"/>
              <a:t>Evaluate </a:t>
            </a:r>
            <a:r>
              <a:rPr lang="en-US"/>
              <a:t>its performance in </a:t>
            </a:r>
            <a:r>
              <a:rPr lang="en-US" dirty="0"/>
              <a:t>one research volunteer with SCI</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8</a:t>
            </a:fld>
            <a:endParaRPr lang="en-US" dirty="0"/>
          </a:p>
        </p:txBody>
      </p:sp>
    </p:spTree>
    <p:extLst>
      <p:ext uri="{BB962C8B-B14F-4D97-AF65-F5344CB8AC3E}">
        <p14:creationId xmlns:p14="http://schemas.microsoft.com/office/powerpoint/2010/main" val="4021011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FF05-07C1-473B-AE03-251DB2E9A609}"/>
              </a:ext>
            </a:extLst>
          </p:cNvPr>
          <p:cNvSpPr>
            <a:spLocks noGrp="1"/>
          </p:cNvSpPr>
          <p:nvPr>
            <p:ph type="title"/>
          </p:nvPr>
        </p:nvSpPr>
        <p:spPr>
          <a:xfrm>
            <a:off x="838200" y="2766218"/>
            <a:ext cx="10515600" cy="1325563"/>
          </a:xfrm>
        </p:spPr>
        <p:txBody>
          <a:bodyPr/>
          <a:lstStyle/>
          <a:p>
            <a:r>
              <a:rPr lang="en-US"/>
              <a:t>Concept</a:t>
            </a:r>
          </a:p>
        </p:txBody>
      </p:sp>
      <p:sp>
        <p:nvSpPr>
          <p:cNvPr id="4" name="Footer Placeholder 3">
            <a:extLst>
              <a:ext uri="{FF2B5EF4-FFF2-40B4-BE49-F238E27FC236}">
                <a16:creationId xmlns:a16="http://schemas.microsoft.com/office/drawing/2014/main" id="{2C6015D4-0F3A-4F73-ABE0-FCB587D044D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C37F1C-9C5F-4CDF-8830-689D818A8EE5}"/>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Tree>
    <p:extLst>
      <p:ext uri="{BB962C8B-B14F-4D97-AF65-F5344CB8AC3E}">
        <p14:creationId xmlns:p14="http://schemas.microsoft.com/office/powerpoint/2010/main" val="912667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8780</TotalTime>
  <Words>5393</Words>
  <Application>Microsoft Office PowerPoint</Application>
  <PresentationFormat>Widescreen</PresentationFormat>
  <Paragraphs>542</Paragraphs>
  <Slides>66</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Cambria</vt:lpstr>
      <vt:lpstr>Cambria Math</vt:lpstr>
      <vt:lpstr>Times New Roman</vt:lpstr>
      <vt:lpstr>Office Theme</vt:lpstr>
      <vt:lpstr>Design of a muscle-powered walking exoskeleton for people with spinal cord injury</vt:lpstr>
      <vt:lpstr>Outline</vt:lpstr>
      <vt:lpstr>What is spinal cord injury (SCI)?</vt:lpstr>
      <vt:lpstr>Need </vt:lpstr>
      <vt:lpstr>Non-motorized approach</vt:lpstr>
      <vt:lpstr>Motorized exoskeletons</vt:lpstr>
      <vt:lpstr>Project background</vt:lpstr>
      <vt:lpstr>Objectives</vt:lpstr>
      <vt:lpstr>Concept</vt:lpstr>
      <vt:lpstr>FES-ESO</vt:lpstr>
      <vt:lpstr>Anatomical terms</vt:lpstr>
      <vt:lpstr>FES-ESO step cycle</vt:lpstr>
      <vt:lpstr>Design requirements</vt:lpstr>
      <vt:lpstr>Design of FES-ESO</vt:lpstr>
      <vt:lpstr>How does a wrap spring brake work?</vt:lpstr>
      <vt:lpstr>Parameters affecting the gripping torque</vt:lpstr>
      <vt:lpstr>Servo motor to unlock wrap spring brake</vt:lpstr>
      <vt:lpstr>Gas springs as energy storing elements</vt:lpstr>
      <vt:lpstr>Conditions to be satisfied for gas spring combination to result in desired motion</vt:lpstr>
      <vt:lpstr>PowerPoint Presentation</vt:lpstr>
      <vt:lpstr>PowerPoint Presentation</vt:lpstr>
      <vt:lpstr>Thigh component</vt:lpstr>
      <vt:lpstr> Hip and knee joint</vt:lpstr>
      <vt:lpstr>Torso attachment</vt:lpstr>
      <vt:lpstr>Thigh attachment</vt:lpstr>
      <vt:lpstr>Electronics architecture</vt:lpstr>
      <vt:lpstr>Stimulation pulse</vt:lpstr>
      <vt:lpstr>Electronics enclosure</vt:lpstr>
      <vt:lpstr>GUI</vt:lpstr>
      <vt:lpstr>Evaluation tests</vt:lpstr>
      <vt:lpstr>Wrap spring torque tests</vt:lpstr>
      <vt:lpstr>Bench top gait cycle simulation</vt:lpstr>
      <vt:lpstr>Prototype weight</vt:lpstr>
      <vt:lpstr>Testing on a non-impaired person</vt:lpstr>
      <vt:lpstr>Knee extension</vt:lpstr>
      <vt:lpstr>The summed time for the three phases of gait was 2.8 sec  Estimated walking speed was 0.27 m/s</vt:lpstr>
      <vt:lpstr>Preliminary user tests</vt:lpstr>
      <vt:lpstr>Most design requirements met</vt:lpstr>
      <vt:lpstr>Prototype improvements</vt:lpstr>
      <vt:lpstr>Conclusions</vt:lpstr>
      <vt:lpstr>PowerPoint Presentation</vt:lpstr>
      <vt:lpstr>Backup slides</vt:lpstr>
      <vt:lpstr>Prescribed angles during each phase of gait</vt:lpstr>
      <vt:lpstr>Recommendation</vt:lpstr>
      <vt:lpstr>Exponential dependence on frictional coefficient</vt:lpstr>
      <vt:lpstr>PowerPoint Presentation</vt:lpstr>
      <vt:lpstr>PowerPoint Presentation</vt:lpstr>
      <vt:lpstr>PowerPoint Presentation</vt:lpstr>
      <vt:lpstr>Fitting Session</vt:lpstr>
      <vt:lpstr>Calf attachment</vt:lpstr>
      <vt:lpstr>Prescribed angles for the FES-ESO gait cycle</vt:lpstr>
      <vt:lpstr>Angle vs time for hip extension</vt:lpstr>
      <vt:lpstr>Angle vs time for back to equilibrium</vt:lpstr>
      <vt:lpstr>Working principle of gas springs</vt:lpstr>
      <vt:lpstr>Working principle of gas springs</vt:lpstr>
      <vt:lpstr>Working principle of gas springs</vt:lpstr>
      <vt:lpstr>PowerPoint Presentation</vt:lpstr>
      <vt:lpstr>PowerPoint Presentation</vt:lpstr>
      <vt:lpstr>PowerPoint Presentation</vt:lpstr>
      <vt:lpstr>PowerPoint Presentation</vt:lpstr>
      <vt:lpstr>PowerPoint Presentation</vt:lpstr>
      <vt:lpstr>PowerPoint Presentation</vt:lpstr>
      <vt:lpstr>Some geometrical considerations for motor attachment </vt:lpstr>
      <vt:lpstr>Angle between the ends of the spring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a muscle-powered walking exoskeleton</dc:title>
  <dc:creator>vikram katti</dc:creator>
  <cp:lastModifiedBy>vikram katti</cp:lastModifiedBy>
  <cp:revision>243</cp:revision>
  <dcterms:created xsi:type="dcterms:W3CDTF">2018-07-16T21:26:15Z</dcterms:created>
  <dcterms:modified xsi:type="dcterms:W3CDTF">2019-07-11T00:15:10Z</dcterms:modified>
</cp:coreProperties>
</file>